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0"/>
  </p:notes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rvo" panose="020B0604020202020204" charset="0"/>
      <p:regular r:id="rId21"/>
      <p:bold r:id="rId22"/>
      <p:italic r:id="rId23"/>
      <p:boldItalic r:id="rId24"/>
    </p:embeddedFont>
    <p:embeddedFont>
      <p:font typeface="Merriweather" panose="00000500000000000000" pitchFamily="2"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454522-5C74-4226-8635-831E4FAF8D5C}">
  <a:tblStyle styleId="{B6454522-5C74-4226-8635-831E4FAF8D5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spreadsheets/d/1HjYIHn6csWLYgLd7JquGZI-eT1eqXBnUXSV6VstpqQE/copy?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da617b0f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da617b0f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fd865bef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0fd865beff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fd865beff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0fd865beff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rPr>
              <a:t>As you visualize the day of…here are some things to ask yourself…</a:t>
            </a:r>
            <a:endParaRPr sz="1200">
              <a:solidFill>
                <a:schemeClr val="dk1"/>
              </a:solidFill>
            </a:endParaRPr>
          </a:p>
          <a:p>
            <a:pPr marL="0" lvl="0" indent="0" algn="l" rtl="0">
              <a:lnSpc>
                <a:spcPct val="115000"/>
              </a:lnSpc>
              <a:spcBef>
                <a:spcPts val="1500"/>
              </a:spcBef>
              <a:spcAft>
                <a:spcPts val="0"/>
              </a:spcAft>
              <a:buSzPts val="1100"/>
              <a:buNone/>
            </a:pPr>
            <a:r>
              <a:rPr lang="en" sz="1200">
                <a:solidFill>
                  <a:schemeClr val="dk1"/>
                </a:solidFill>
              </a:rPr>
              <a:t>Specific behaviors might include but are not limited to speaking, listening, sketching, comparing, observing, recording, manipulating, predicting, discussing, planning, testing, organizing, building, etc. </a:t>
            </a:r>
            <a:endParaRPr sz="1200">
              <a:solidFill>
                <a:schemeClr val="dk1"/>
              </a:solidFill>
            </a:endParaRPr>
          </a:p>
          <a:p>
            <a:pPr marL="0" lvl="0" indent="0" algn="l" rtl="0">
              <a:lnSpc>
                <a:spcPct val="115000"/>
              </a:lnSpc>
              <a:spcBef>
                <a:spcPts val="0"/>
              </a:spcBef>
              <a:spcAft>
                <a:spcPts val="0"/>
              </a:spcAft>
              <a:buSzPts val="11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These things should be obvious to the reviewers, not just to your internal team. </a:t>
            </a:r>
            <a:endParaRPr sz="1200">
              <a:solidFill>
                <a:schemeClr val="dk1"/>
              </a:solidFill>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fd865beff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0fd865beff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Examples might include but are not limited to: engage, explore, explain, elaborate, evaluate, inquiry, engineering design process, criteria, constraints, plan, prototype/model, measurement, test, results, analyze, improve/revise, optimize, report, reflect, communicate, collaborate/teaming, etc. </a:t>
            </a:r>
            <a:endParaRPr sz="1200">
              <a:solidFill>
                <a:schemeClr val="dk1"/>
              </a:solidFill>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fd865bef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0fd865beff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fd865bef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0fd865beff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r>
              <a:rPr lang="en" sz="1200"/>
              <a:t>Elem - an integrated approach should be able to be seen day of visit! MS &amp; HS - seen in scheduling</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fd865beff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0fd865beff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Teacher - no sage on the stage!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Rubric says - (3.2) At least 50 percent of teachers use a STEM instructional approach in the context of solving a real-world problem or challenge</a:t>
            </a:r>
            <a:endParaRPr sz="1200">
              <a:solidFill>
                <a:schemeClr val="dk1"/>
              </a:solidFill>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ffaf02ef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0ffaf02ef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r>
              <a:rPr lang="en" sz="1200">
                <a:solidFill>
                  <a:schemeClr val="dk1"/>
                </a:solidFill>
              </a:rPr>
              <a:t>This is your chance to get more points where you need them and prove how awesome you are!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562a2847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0562a28478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t>Applicant schools will have received their feedback and score from IDOE by early February. Site visits will be conducted by mid April, followed by an official announcement by the IDOE in early May.</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8e33180a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e8e33180a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As always, feel free to reach out with questions. </a:t>
            </a: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Need More Individualized Support? Reach out! </a:t>
            </a: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rgbClr val="00173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86076d12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d86076d12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300">
                <a:solidFill>
                  <a:schemeClr val="dk1"/>
                </a:solidFill>
              </a:rPr>
              <a:t>SS is the STEM leg of KInL. SS is a STEM-centric community of practice committed to fostering the delivery of data-informed services, including high-quality professional development, resources, and support for STEM-focused districts, programs, and organizations in an endeavor to produce a combined impact greater than the sum of separate STEM efforts.</a:t>
            </a:r>
            <a:endParaRPr sz="1300">
              <a:solidFill>
                <a:schemeClr val="dk1"/>
              </a:solidFill>
            </a:endParaRPr>
          </a:p>
          <a:p>
            <a:pPr marL="0" lvl="0" indent="0" algn="l" rtl="0">
              <a:lnSpc>
                <a:spcPct val="115000"/>
              </a:lnSpc>
              <a:spcBef>
                <a:spcPts val="0"/>
              </a:spcBef>
              <a:spcAft>
                <a:spcPts val="0"/>
              </a:spcAft>
              <a:buSzPts val="1100"/>
              <a:buNone/>
            </a:pPr>
            <a:r>
              <a:rPr lang="en" sz="1300">
                <a:solidFill>
                  <a:schemeClr val="dk1"/>
                </a:solidFill>
              </a:rPr>
              <a:t>STEM Synergy is a result of numerous partnerships over the years and is the latest iteration of the Indiana STEM Ecosystem. </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SzPts val="1100"/>
              <a:buNone/>
            </a:pPr>
            <a:r>
              <a:rPr lang="en" sz="1300">
                <a:solidFill>
                  <a:schemeClr val="dk1"/>
                </a:solidFill>
              </a:rPr>
              <a:t>Today’s session focuses on preparing for your site visit! </a:t>
            </a:r>
            <a:r>
              <a:rPr lang="en" sz="1200">
                <a:solidFill>
                  <a:schemeClr val="dk1"/>
                </a:solidFill>
              </a:rPr>
              <a:t>Applicant schools will have received their feedback and score from IDOE by early February. Site visits will be conducted by mid April, followed by an official announcement by the IDOE in early May. This session should help you and your team in being prepared to rock this visit!</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highlight>
                <a:schemeClr val="lt1"/>
              </a:highlight>
            </a:endParaRPr>
          </a:p>
          <a:p>
            <a:pPr marL="0" lvl="0" indent="0" algn="l" rtl="0">
              <a:lnSpc>
                <a:spcPct val="115000"/>
              </a:lnSpc>
              <a:spcBef>
                <a:spcPts val="0"/>
              </a:spcBef>
              <a:spcAft>
                <a:spcPts val="0"/>
              </a:spcAft>
              <a:buSzPts val="1100"/>
              <a:buNone/>
            </a:pPr>
            <a:endParaRPr sz="135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562a284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0562a284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Over a 15 yrs serving at all levels in Indiana education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Technology education and PLTW teacher, building administrator, CTE Director, Student Services Director, and Assistant Superintendent.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Two years at the State level as the Chief of Workforce &amp; STEM Alliances.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Led the charge from the General Assembly in 2017 to develop a 6 year Statewide STEM strategic plan outlining Indiana's objectives for STEM education.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Served across the nation as an educational consultant working toward equitable, high quality STEM for all. Amanda also serves as the Indiana STEM Ecosystem Lead and STEM Synergy Coordinator for CIESC/Keep Indiana Learning.</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562a2847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0562a2847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endParaRPr sz="1200">
              <a:solidFill>
                <a:schemeClr val="dk1"/>
              </a:solidFill>
              <a:highlight>
                <a:srgbClr val="FFFF00"/>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562a28478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0562a28478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a:solidFill>
                  <a:schemeClr val="dk1"/>
                </a:solidFill>
                <a:highlight>
                  <a:srgbClr val="FFFFFF"/>
                </a:highlight>
              </a:rPr>
              <a:t>As a reminder…This session is one of many within the Road to STEM Certification Series and is intended to provide “just in time” support for schools that have recently applied to the IDOE for STEM Certification but will also provide future insight for those schools looking to apply in the future. Although you can view any of the sessions in the series in any order that suits you, there is a rhyme and reason for the established order, as it aligns to the steps in the process and the timeline set by IDOE.</a:t>
            </a:r>
            <a:endParaRPr sz="1200">
              <a:solidFill>
                <a:schemeClr val="dk1"/>
              </a:solidFill>
            </a:endParaRPr>
          </a:p>
          <a:p>
            <a:pPr marL="457200" lvl="0" indent="-304800" algn="l" rtl="0">
              <a:lnSpc>
                <a:spcPct val="115000"/>
              </a:lnSpc>
              <a:spcBef>
                <a:spcPts val="1500"/>
              </a:spcBef>
              <a:spcAft>
                <a:spcPts val="0"/>
              </a:spcAft>
              <a:buClr>
                <a:schemeClr val="dk1"/>
              </a:buClr>
              <a:buSzPts val="1200"/>
              <a:buChar char="●"/>
            </a:pPr>
            <a:r>
              <a:rPr lang="en" sz="1200">
                <a:solidFill>
                  <a:schemeClr val="dk1"/>
                </a:solidFill>
              </a:rPr>
              <a:t>Your Application Questions Answered by IDOE - was recorded live October 6, 2021 &amp; Coming in August 2022 Live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Finalizing and Submitting Your Application - Open Help Sessions - October 2021 (Coming in September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chemeClr val="lt1"/>
                </a:highlight>
              </a:rPr>
              <a:t>Using the Feedback to Build Your Evidence - (Live) December 14, 2021,now on demand</a:t>
            </a:r>
            <a:endParaRPr sz="1200">
              <a:solidFill>
                <a:schemeClr val="dk1"/>
              </a:solidFill>
              <a:highlight>
                <a:schemeClr val="lt1"/>
              </a:highlight>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rgbClr val="FFF2CC"/>
                </a:highlight>
              </a:rPr>
              <a:t>Preparing for Your Site Visit (On Demand) - February 2022</a:t>
            </a:r>
            <a:endParaRPr sz="1200">
              <a:solidFill>
                <a:schemeClr val="dk1"/>
              </a:solidFill>
              <a:highlight>
                <a:srgbClr val="FFF2CC"/>
              </a:highlight>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Learning from Each Other Showcase of schools (On Demand)  - Coming in March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Announcing &amp; Using Your Status (On Demand) - Coming in May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Getting Buy-In (On Demand) - Coming in May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2022-23 Application Review (On Demand) - Coming in June 2022</a:t>
            </a:r>
            <a:endParaRPr sz="1200">
              <a:solidFill>
                <a:schemeClr val="dk1"/>
              </a:solidFill>
            </a:endParaRPr>
          </a:p>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71d3e129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1071d3e1293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CONFIRMATION of evidence submitted (likely will not be able to show ALL of these) </a:t>
            </a:r>
            <a:r>
              <a:rPr lang="en" sz="1200" b="1">
                <a:solidFill>
                  <a:schemeClr val="dk1"/>
                </a:solidFill>
              </a:rPr>
              <a:t>PICK AND CHOOSE your BEST </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DEMONSTRATE &amp; SUBSTANTIATE of missing elements in rubric where full points were not awarded…if you believe and have evidence that more points should be awarded </a:t>
            </a:r>
            <a:r>
              <a:rPr lang="en" sz="1200" b="1">
                <a:solidFill>
                  <a:schemeClr val="dk1"/>
                </a:solidFill>
              </a:rPr>
              <a:t>(DEPENDING ON HOW MANY - YOU MAY NOT HAVE TIME FOR ALL - FOCUS ON THOSE YOU REALLY THINK YOU CAN EARN BACK BASED ON THEIR LIVED EXPERIENCE AT SITE VISIT)</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b="1">
                <a:solidFill>
                  <a:schemeClr val="dk1"/>
                </a:solidFill>
              </a:rPr>
              <a:t>Think of how you can immerse them in your STEM culture! </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As a part of the site visit, IDOE’s STEM Certification Team will revisit the school’s Google Site (or approved alternative) and compare it with the additional evidence and supporting documentation obtained that day. A preliminary score (and embargoed certification status) will be shared with the School Leadership Team at the conclusion of the site visit.</a:t>
            </a:r>
            <a:endParaRPr sz="1200">
              <a:solidFill>
                <a:schemeClr val="dk1"/>
              </a:solidFill>
            </a:endParaRPr>
          </a:p>
          <a:p>
            <a:pPr marL="0" lvl="0" indent="0" algn="l" rtl="0">
              <a:lnSpc>
                <a:spcPct val="115000"/>
              </a:lnSpc>
              <a:spcBef>
                <a:spcPts val="0"/>
              </a:spcBef>
              <a:spcAft>
                <a:spcPts val="150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fd865bef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0fd865bef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Char char="●"/>
            </a:pPr>
            <a:r>
              <a:rPr lang="en" sz="1300">
                <a:solidFill>
                  <a:schemeClr val="dk1"/>
                </a:solidFill>
              </a:rPr>
              <a:t>Meet with your STEM team/Review detailed score from IDOE</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Determine - What visual/tangible evidence will you provide the visiting team with that will showcase the evidence submitted? </a:t>
            </a:r>
            <a:endParaRPr sz="1300">
              <a:solidFill>
                <a:schemeClr val="dk1"/>
              </a:solidFill>
            </a:endParaRPr>
          </a:p>
          <a:p>
            <a:pPr marL="1371600" lvl="1" indent="-311150" algn="l" rtl="0">
              <a:lnSpc>
                <a:spcPct val="115000"/>
              </a:lnSpc>
              <a:spcBef>
                <a:spcPts val="0"/>
              </a:spcBef>
              <a:spcAft>
                <a:spcPts val="0"/>
              </a:spcAft>
              <a:buClr>
                <a:schemeClr val="dk1"/>
              </a:buClr>
              <a:buSzPts val="1300"/>
              <a:buChar char="○"/>
            </a:pPr>
            <a:r>
              <a:rPr lang="en" sz="1300" b="1">
                <a:solidFill>
                  <a:schemeClr val="dk1"/>
                </a:solidFill>
              </a:rPr>
              <a:t>Ideally this is something they could not have evidenced via the application submission.</a:t>
            </a:r>
            <a:endParaRPr sz="1300" b="1">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Identify areas you did NOT receive all points that you disagree with</a:t>
            </a:r>
            <a:endParaRPr sz="1300">
              <a:solidFill>
                <a:schemeClr val="dk1"/>
              </a:solidFill>
            </a:endParaRPr>
          </a:p>
          <a:p>
            <a:pPr marL="1371600" lvl="1" indent="-311150" algn="l" rtl="0">
              <a:lnSpc>
                <a:spcPct val="115000"/>
              </a:lnSpc>
              <a:spcBef>
                <a:spcPts val="0"/>
              </a:spcBef>
              <a:spcAft>
                <a:spcPts val="0"/>
              </a:spcAft>
              <a:buClr>
                <a:schemeClr val="dk1"/>
              </a:buClr>
              <a:buSzPts val="1300"/>
              <a:buChar char="○"/>
            </a:pPr>
            <a:r>
              <a:rPr lang="en" sz="1300">
                <a:solidFill>
                  <a:schemeClr val="dk1"/>
                </a:solidFill>
              </a:rPr>
              <a:t>Determine how you will showcase why you deserve those points</a:t>
            </a:r>
            <a:endParaRPr sz="1300">
              <a:solidFill>
                <a:schemeClr val="dk1"/>
              </a:solidFill>
            </a:endParaRPr>
          </a:p>
          <a:p>
            <a:pPr marL="1371600" lvl="1" indent="-311150" algn="l" rtl="0">
              <a:lnSpc>
                <a:spcPct val="115000"/>
              </a:lnSpc>
              <a:spcBef>
                <a:spcPts val="0"/>
              </a:spcBef>
              <a:spcAft>
                <a:spcPts val="0"/>
              </a:spcAft>
              <a:buClr>
                <a:schemeClr val="dk1"/>
              </a:buClr>
              <a:buSzPts val="1300"/>
              <a:buChar char="○"/>
            </a:pPr>
            <a:r>
              <a:rPr lang="en" sz="1300">
                <a:solidFill>
                  <a:schemeClr val="dk1"/>
                </a:solidFill>
              </a:rPr>
              <a:t>BE SELECTIVE and ONLY FOCUS ON THOSE YOU KNOW YOU CAN SHOW!</a:t>
            </a:r>
            <a:endParaRPr sz="1300">
              <a:solidFill>
                <a:schemeClr val="dk1"/>
              </a:solidFill>
            </a:endParaRPr>
          </a:p>
          <a:p>
            <a:pPr marL="1371600" lvl="1" indent="-311150" algn="l" rtl="0">
              <a:lnSpc>
                <a:spcPct val="115000"/>
              </a:lnSpc>
              <a:spcBef>
                <a:spcPts val="0"/>
              </a:spcBef>
              <a:spcAft>
                <a:spcPts val="0"/>
              </a:spcAft>
              <a:buClr>
                <a:schemeClr val="dk1"/>
              </a:buClr>
              <a:buSzPts val="1300"/>
              <a:buChar char="○"/>
            </a:pPr>
            <a:r>
              <a:rPr lang="en" sz="1300">
                <a:solidFill>
                  <a:schemeClr val="dk1"/>
                </a:solidFill>
              </a:rPr>
              <a:t>Make sure you update your Google site with any additional evidence you are providing at an attempt to increase your score. </a:t>
            </a:r>
            <a:endParaRPr sz="1300">
              <a:solidFill>
                <a:schemeClr val="dk1"/>
              </a:solidFill>
            </a:endParaRPr>
          </a:p>
          <a:p>
            <a:pPr marL="1828800" lvl="3" indent="-311150" algn="l" rtl="0">
              <a:lnSpc>
                <a:spcPct val="115000"/>
              </a:lnSpc>
              <a:spcBef>
                <a:spcPts val="0"/>
              </a:spcBef>
              <a:spcAft>
                <a:spcPts val="0"/>
              </a:spcAft>
              <a:buClr>
                <a:schemeClr val="dk1"/>
              </a:buClr>
              <a:buSzPts val="1300"/>
              <a:buChar char="●"/>
            </a:pPr>
            <a:r>
              <a:rPr lang="en" sz="1200">
                <a:solidFill>
                  <a:schemeClr val="dk1"/>
                </a:solidFill>
              </a:rPr>
              <a:t>As a part of the site visit, IDOE’s STEM Certification Team will revisit the school’s Google Site (or approved alternative) and compare it with the additional evidence and supporting documentation obtained that day. </a:t>
            </a:r>
            <a:endParaRPr sz="13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Refer to what you included in the </a:t>
            </a:r>
            <a:r>
              <a:rPr lang="en" sz="1200" u="sng">
                <a:solidFill>
                  <a:srgbClr val="0563C1"/>
                </a:solidFill>
                <a:hlinkClick r:id="rId3">
                  <a:extLst>
                    <a:ext uri="{A12FA001-AC4F-418D-AE19-62706E023703}">
                      <ahyp:hlinkClr xmlns:ahyp="http://schemas.microsoft.com/office/drawing/2018/hyperlinkcolor" val="tx"/>
                    </a:ext>
                  </a:extLst>
                </a:hlinkClick>
              </a:rPr>
              <a:t>Additional Evidence Report</a:t>
            </a:r>
            <a:r>
              <a:rPr lang="en" sz="1200">
                <a:solidFill>
                  <a:schemeClr val="dk1"/>
                </a:solidFill>
              </a:rPr>
              <a:t> you submitted as a starting point</a:t>
            </a:r>
            <a:endParaRPr sz="1200">
              <a:solidFill>
                <a:schemeClr val="dk1"/>
              </a:solidFill>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fd865bef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0fd865bef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fd865bef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0fd865beff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Make sure you have:</a:t>
            </a:r>
            <a:endParaRPr sz="1200">
              <a:solidFill>
                <a:schemeClr val="dk1"/>
              </a:solidFill>
            </a:endParaRPr>
          </a:p>
          <a:p>
            <a:pPr marL="457200" lvl="0" indent="-304800" algn="l" rtl="0">
              <a:lnSpc>
                <a:spcPct val="115000"/>
              </a:lnSpc>
              <a:spcBef>
                <a:spcPts val="1500"/>
              </a:spcBef>
              <a:spcAft>
                <a:spcPts val="0"/>
              </a:spcAft>
              <a:buClr>
                <a:schemeClr val="dk1"/>
              </a:buClr>
              <a:buSzPts val="1200"/>
              <a:buChar char="●"/>
            </a:pPr>
            <a:r>
              <a:rPr lang="en" sz="1200">
                <a:solidFill>
                  <a:schemeClr val="dk1"/>
                </a:solidFill>
              </a:rPr>
              <a:t>All needed evidence printed and easy to navigate for the IDOE team.</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 conference room or classroom with ample space for them to review any printed materials. </a:t>
            </a:r>
            <a:endParaRPr sz="1200">
              <a:solidFill>
                <a:schemeClr val="dk1"/>
              </a:solidFill>
            </a:endParaRPr>
          </a:p>
          <a:p>
            <a:pPr marL="0" lvl="0" indent="0" algn="l" rtl="0">
              <a:lnSpc>
                <a:spcPct val="115000"/>
              </a:lnSpc>
              <a:spcBef>
                <a:spcPts val="1500"/>
              </a:spcBef>
              <a:spcAft>
                <a:spcPts val="0"/>
              </a:spcAft>
              <a:buNone/>
            </a:pPr>
            <a:r>
              <a:rPr lang="en" sz="1200">
                <a:solidFill>
                  <a:schemeClr val="dk1"/>
                </a:solidFill>
              </a:rPr>
              <a:t>Remember, being awarded STEM certification means you are fully integrating STEM across all subjects and grade levels. It is embedded into your school culture, not just your curriculum. It is OBVIOUS and INTENTIONAL. Honestly, if you have made it to a site visit, and you are struggling to show that this is the reality for your school, then your school may simply not yet be ready for full certification. You may have some more work to do…which is ok…and this site visit will still give you VALUABLE feedback that you can use to move this forward! </a:t>
            </a:r>
            <a:endParaRPr sz="1200">
              <a:solidFill>
                <a:schemeClr val="dk1"/>
              </a:solidFill>
            </a:endParaRPr>
          </a:p>
          <a:p>
            <a:pPr marL="0" lvl="0" indent="0" algn="l" rtl="0">
              <a:lnSpc>
                <a:spcPct val="115000"/>
              </a:lnSpc>
              <a:spcBef>
                <a:spcPts val="1500"/>
              </a:spcBef>
              <a:spcAft>
                <a:spcPts val="1500"/>
              </a:spcAft>
              <a:buSzPts val="1100"/>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eep Indiana Learning Title Slide" type="secHead">
  <p:cSld name="SECTION_HEADER">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_2">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a:lnSpc>
                <a:spcPct val="90000"/>
              </a:lnSpc>
              <a:spcBef>
                <a:spcPts val="0"/>
              </a:spcBef>
              <a:spcAft>
                <a:spcPts val="0"/>
              </a:spcAft>
              <a:buClr>
                <a:srgbClr val="000000"/>
              </a:buClr>
              <a:buSzPts val="1100"/>
              <a:buFont typeface="Arial"/>
              <a:buNone/>
              <a:defRPr sz="5400" b="1" i="0" u="none" strike="noStrike" cap="none">
                <a:solidFill>
                  <a:srgbClr val="000000"/>
                </a:solidFill>
                <a:latin typeface="Arial"/>
                <a:ea typeface="Arial"/>
                <a:cs typeface="Arial"/>
                <a:sym typeface="Arial"/>
              </a:defRPr>
            </a:lvl1pPr>
            <a:lvl2pPr marR="0" lvl="1"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2pPr>
            <a:lvl3pPr marR="0" lvl="2"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3pPr>
            <a:lvl4pPr marR="0" lvl="3"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4pPr>
            <a:lvl5pPr marR="0" lvl="4"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5pPr>
            <a:lvl6pPr marR="0" lvl="5"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6pPr>
            <a:lvl7pPr marR="0" lvl="6"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7pPr>
            <a:lvl8pPr marR="0" lvl="7"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8pPr>
            <a:lvl9pPr marR="0" lvl="8"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9pPr>
          </a:lstStyle>
          <a:p>
            <a:endParaRPr/>
          </a:p>
        </p:txBody>
      </p:sp>
      <p:sp>
        <p:nvSpPr>
          <p:cNvPr id="61" name="Google Shape;61;p11"/>
          <p:cNvSpPr txBox="1">
            <a:spLocks noGrp="1"/>
          </p:cNvSpPr>
          <p:nvPr>
            <p:ph type="body"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L="457200" marR="0" lvl="0"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1pPr>
            <a:lvl2pPr marL="914400" marR="0" lvl="1"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2pPr>
            <a:lvl3pPr marL="1371600" marR="0" lvl="2"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3pPr>
            <a:lvl4pPr marL="1828800" marR="0" lvl="3"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4pPr>
            <a:lvl5pPr marL="2286000" marR="0" lvl="4"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5pPr>
            <a:lvl6pPr marL="2743200" marR="0" lvl="5"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6pPr>
            <a:lvl7pPr marL="3200400" marR="0" lvl="6"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7pPr>
            <a:lvl8pPr marL="3657600" marR="0" lvl="7"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8pPr>
            <a:lvl9pPr marL="4114800" marR="0" lvl="8"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8310108" y="4805089"/>
            <a:ext cx="205200" cy="198300"/>
          </a:xfrm>
          <a:prstGeom prst="rect">
            <a:avLst/>
          </a:prstGeom>
          <a:noFill/>
          <a:ln>
            <a:noFill/>
          </a:ln>
        </p:spPr>
        <p:txBody>
          <a:bodyPr spcFirstLastPara="1" wrap="square" lIns="34275" tIns="34275" rIns="34275" bIns="34275"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Please complete your session evaluation before exiting. </a:t>
            </a:r>
            <a:endParaRPr sz="3400" b="1" i="0" u="none" strike="noStrike" cap="none">
              <a:solidFill>
                <a:srgbClr val="001733"/>
              </a:solidFill>
              <a:latin typeface="Roboto"/>
              <a:ea typeface="Roboto"/>
              <a:cs typeface="Roboto"/>
              <a:sym typeface="Roboto"/>
            </a:endParaRPr>
          </a:p>
        </p:txBody>
      </p:sp>
      <p:sp>
        <p:nvSpPr>
          <p:cNvPr id="17" name="Google Shape;17;p4"/>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p4"/>
          <p:cNvSpPr/>
          <p:nvPr/>
        </p:nvSpPr>
        <p:spPr>
          <a:xfrm>
            <a:off x="6473850" y="680400"/>
            <a:ext cx="1656900" cy="1498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Place presenter headshot over this text.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Add presenter contact information in the text box below.</a:t>
            </a:r>
            <a:endParaRPr sz="12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lumns">
  <p:cSld name="TITLE_AND_BODY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p:nvPr/>
        </p:nvSpPr>
        <p:spPr>
          <a:xfrm>
            <a:off x="406950" y="352200"/>
            <a:ext cx="8330100" cy="373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5"/>
          <p:cNvCxnSpPr/>
          <p:nvPr/>
        </p:nvCxnSpPr>
        <p:spPr>
          <a:xfrm>
            <a:off x="4550550" y="1789025"/>
            <a:ext cx="0" cy="1927500"/>
          </a:xfrm>
          <a:prstGeom prst="straightConnector1">
            <a:avLst/>
          </a:prstGeom>
          <a:noFill/>
          <a:ln w="38100" cap="flat" cmpd="sng">
            <a:solidFill>
              <a:schemeClr val="dk1"/>
            </a:solidFill>
            <a:prstDash val="solid"/>
            <a:round/>
            <a:headEnd type="none" w="sm" len="sm"/>
            <a:tailEnd type="none" w="sm" len="sm"/>
          </a:ln>
        </p:spPr>
      </p:cxnSp>
      <p:sp>
        <p:nvSpPr>
          <p:cNvPr id="24" name="Google Shape;24;p5"/>
          <p:cNvSpPr txBox="1">
            <a:spLocks noGrp="1"/>
          </p:cNvSpPr>
          <p:nvPr>
            <p:ph type="sldNum" idx="12"/>
          </p:nvPr>
        </p:nvSpPr>
        <p:spPr>
          <a:xfrm>
            <a:off x="8524708" y="46631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ctrTitle"/>
          </p:nvPr>
        </p:nvSpPr>
        <p:spPr>
          <a:xfrm>
            <a:off x="111322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6" name="Google Shape;26;p5"/>
          <p:cNvSpPr txBox="1">
            <a:spLocks noGrp="1"/>
          </p:cNvSpPr>
          <p:nvPr>
            <p:ph type="subTitle" idx="1"/>
          </p:nvPr>
        </p:nvSpPr>
        <p:spPr>
          <a:xfrm>
            <a:off x="114727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7" name="Google Shape;27;p5"/>
          <p:cNvSpPr txBox="1">
            <a:spLocks noGrp="1"/>
          </p:cNvSpPr>
          <p:nvPr>
            <p:ph type="ctrTitle" idx="2"/>
          </p:nvPr>
        </p:nvSpPr>
        <p:spPr>
          <a:xfrm>
            <a:off x="481837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8" name="Google Shape;28;p5"/>
          <p:cNvSpPr txBox="1">
            <a:spLocks noGrp="1"/>
          </p:cNvSpPr>
          <p:nvPr>
            <p:ph type="subTitle" idx="3"/>
          </p:nvPr>
        </p:nvSpPr>
        <p:spPr>
          <a:xfrm>
            <a:off x="485242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9" name="Google Shape;29;p5"/>
          <p:cNvSpPr txBox="1">
            <a:spLocks noGrp="1"/>
          </p:cNvSpPr>
          <p:nvPr>
            <p:ph type="title" idx="4"/>
          </p:nvPr>
        </p:nvSpPr>
        <p:spPr>
          <a:xfrm>
            <a:off x="-11850" y="927075"/>
            <a:ext cx="91440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6"/>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Content">
  <p:cSld name="TITLE_AND_BODY_1_2">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698275" y="189950"/>
            <a:ext cx="53112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41" name="Google Shape;41;p8"/>
          <p:cNvSpPr txBox="1">
            <a:spLocks noGrp="1"/>
          </p:cNvSpPr>
          <p:nvPr>
            <p:ph type="subTitle" idx="1"/>
          </p:nvPr>
        </p:nvSpPr>
        <p:spPr>
          <a:xfrm>
            <a:off x="4696224" y="170944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2" name="Google Shape;42;p8"/>
          <p:cNvSpPr/>
          <p:nvPr/>
        </p:nvSpPr>
        <p:spPr>
          <a:xfrm>
            <a:off x="4572000" y="429350"/>
            <a:ext cx="41121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43" name="Google Shape;43;p8"/>
          <p:cNvSpPr txBox="1">
            <a:spLocks noGrp="1"/>
          </p:cNvSpPr>
          <p:nvPr>
            <p:ph type="title" idx="2"/>
          </p:nvPr>
        </p:nvSpPr>
        <p:spPr>
          <a:xfrm>
            <a:off x="4696225" y="1198788"/>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4" name="Google Shape;44;p8"/>
          <p:cNvSpPr txBox="1">
            <a:spLocks noGrp="1"/>
          </p:cNvSpPr>
          <p:nvPr>
            <p:ph type="subTitle" idx="3"/>
          </p:nvPr>
        </p:nvSpPr>
        <p:spPr>
          <a:xfrm>
            <a:off x="4696224" y="283667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5" name="Google Shape;45;p8"/>
          <p:cNvSpPr txBox="1">
            <a:spLocks noGrp="1"/>
          </p:cNvSpPr>
          <p:nvPr>
            <p:ph type="title" idx="4"/>
          </p:nvPr>
        </p:nvSpPr>
        <p:spPr>
          <a:xfrm>
            <a:off x="4696225" y="2326013"/>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6" name="Google Shape;46;p8"/>
          <p:cNvSpPr/>
          <p:nvPr/>
        </p:nvSpPr>
        <p:spPr>
          <a:xfrm>
            <a:off x="0" y="0"/>
            <a:ext cx="2855700" cy="422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
          <p:cNvSpPr/>
          <p:nvPr/>
        </p:nvSpPr>
        <p:spPr>
          <a:xfrm>
            <a:off x="3582225" y="1426175"/>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3582225" y="2553400"/>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txBox="1">
            <a:spLocks noGrp="1"/>
          </p:cNvSpPr>
          <p:nvPr>
            <p:ph type="title" idx="5"/>
          </p:nvPr>
        </p:nvSpPr>
        <p:spPr>
          <a:xfrm>
            <a:off x="3372225" y="1518275"/>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p8"/>
          <p:cNvSpPr txBox="1">
            <a:spLocks noGrp="1"/>
          </p:cNvSpPr>
          <p:nvPr>
            <p:ph type="title" idx="6"/>
          </p:nvPr>
        </p:nvSpPr>
        <p:spPr>
          <a:xfrm>
            <a:off x="3372225" y="2645500"/>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vy with Title and Text">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9"/>
          <p:cNvSpPr/>
          <p:nvPr/>
        </p:nvSpPr>
        <p:spPr>
          <a:xfrm>
            <a:off x="0" y="493950"/>
            <a:ext cx="9144000" cy="308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696275" y="1725450"/>
            <a:ext cx="30555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4" name="Google Shape;54;p9"/>
          <p:cNvSpPr txBox="1">
            <a:spLocks noGrp="1"/>
          </p:cNvSpPr>
          <p:nvPr>
            <p:ph type="subTitle" idx="1"/>
          </p:nvPr>
        </p:nvSpPr>
        <p:spPr>
          <a:xfrm>
            <a:off x="4696275" y="2839950"/>
            <a:ext cx="2770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58" name="Google Shape;5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keepindianalearning.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6" name="Google Shape;66;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2851043" y="2893811"/>
            <a:ext cx="3309000" cy="156963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000" dirty="0">
                <a:solidFill>
                  <a:srgbClr val="17193C"/>
                </a:solidFill>
                <a:latin typeface="Roboto"/>
                <a:ea typeface="Roboto"/>
                <a:cs typeface="Roboto"/>
                <a:sym typeface="Roboto"/>
              </a:rPr>
              <a:t>Presentation by:</a:t>
            </a:r>
            <a:endParaRPr sz="3000" dirty="0">
              <a:solidFill>
                <a:srgbClr val="17193C"/>
              </a:solidFill>
              <a:latin typeface="Roboto"/>
              <a:ea typeface="Roboto"/>
              <a:cs typeface="Roboto"/>
              <a:sym typeface="Roboto"/>
            </a:endParaRPr>
          </a:p>
          <a:p>
            <a:pPr marL="0" lvl="0" indent="0" algn="r" rtl="0">
              <a:spcBef>
                <a:spcPts val="0"/>
              </a:spcBef>
              <a:spcAft>
                <a:spcPts val="0"/>
              </a:spcAft>
              <a:buNone/>
            </a:pPr>
            <a:r>
              <a:rPr lang="en" sz="3000" dirty="0">
                <a:solidFill>
                  <a:srgbClr val="17193C"/>
                </a:solidFill>
                <a:latin typeface="Roboto"/>
                <a:ea typeface="Roboto"/>
                <a:cs typeface="Roboto"/>
                <a:sym typeface="Roboto"/>
              </a:rPr>
              <a:t>Amanda McCammon</a:t>
            </a:r>
            <a:endParaRPr sz="3000" dirty="0">
              <a:solidFill>
                <a:srgbClr val="17193C"/>
              </a:solidFill>
              <a:latin typeface="Roboto"/>
              <a:ea typeface="Roboto"/>
              <a:cs typeface="Roboto"/>
              <a:sym typeface="Roboto"/>
            </a:endParaRPr>
          </a:p>
        </p:txBody>
      </p:sp>
      <p:sp>
        <p:nvSpPr>
          <p:cNvPr id="69" name="Google Shape;69;p14"/>
          <p:cNvSpPr txBox="1"/>
          <p:nvPr/>
        </p:nvSpPr>
        <p:spPr>
          <a:xfrm>
            <a:off x="1813275" y="103225"/>
            <a:ext cx="7019025"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solidFill>
                  <a:srgbClr val="17193C"/>
                </a:solidFill>
                <a:latin typeface="Roboto"/>
                <a:ea typeface="Roboto"/>
                <a:cs typeface="Roboto"/>
                <a:sym typeface="Roboto"/>
              </a:rPr>
              <a:t>The Road to STEM Certification: </a:t>
            </a:r>
          </a:p>
          <a:p>
            <a:pPr marL="0" lvl="0" indent="0" algn="l" rtl="0">
              <a:spcBef>
                <a:spcPts val="0"/>
              </a:spcBef>
              <a:spcAft>
                <a:spcPts val="0"/>
              </a:spcAft>
              <a:buNone/>
            </a:pPr>
            <a:r>
              <a:rPr lang="en" sz="3600" b="1" dirty="0">
                <a:solidFill>
                  <a:srgbClr val="17193C"/>
                </a:solidFill>
                <a:latin typeface="Roboto"/>
                <a:ea typeface="Roboto"/>
                <a:cs typeface="Roboto"/>
                <a:sym typeface="Roboto"/>
              </a:rPr>
              <a:t>Preparing for Your Site Visit</a:t>
            </a:r>
            <a:endParaRPr sz="3600" b="1" dirty="0">
              <a:solidFill>
                <a:srgbClr val="17193C"/>
              </a:solidFill>
              <a:latin typeface="Roboto"/>
              <a:ea typeface="Roboto"/>
              <a:cs typeface="Roboto"/>
              <a:sym typeface="Roboto"/>
            </a:endParaRPr>
          </a:p>
        </p:txBody>
      </p:sp>
      <p:pic>
        <p:nvPicPr>
          <p:cNvPr id="8" name="Google Shape;76;p13">
            <a:extLst>
              <a:ext uri="{FF2B5EF4-FFF2-40B4-BE49-F238E27FC236}">
                <a16:creationId xmlns:a16="http://schemas.microsoft.com/office/drawing/2014/main" id="{C41B36D3-8648-41BB-AC19-BE917331B95D}"/>
              </a:ext>
            </a:extLst>
          </p:cNvPr>
          <p:cNvPicPr preferRelativeResize="0"/>
          <p:nvPr/>
        </p:nvPicPr>
        <p:blipFill rotWithShape="1">
          <a:blip r:embed="rId4">
            <a:alphaModFix/>
          </a:blip>
          <a:srcRect/>
          <a:stretch/>
        </p:blipFill>
        <p:spPr>
          <a:xfrm>
            <a:off x="6216239" y="2363492"/>
            <a:ext cx="2090853" cy="1958309"/>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35" name="Google Shape;135;p20">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37" name="Google Shape;137;p20"/>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A Few Look Fors…</a:t>
            </a:r>
            <a:endParaRPr sz="2800"/>
          </a:p>
        </p:txBody>
      </p:sp>
      <p:sp>
        <p:nvSpPr>
          <p:cNvPr id="138" name="Google Shape;138;p20"/>
          <p:cNvSpPr txBox="1"/>
          <p:nvPr/>
        </p:nvSpPr>
        <p:spPr>
          <a:xfrm>
            <a:off x="210025" y="911500"/>
            <a:ext cx="8247300" cy="34818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Student-centered, active learning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Collaborative learning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PBL/Inquiry Based Teaching and Learning</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Engineering Design Process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Integration of disciplinary content and skills</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Use of STEM content and vocabulary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Authentic connections to the real-world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Differentiated instruction/learning opportunities</a:t>
            </a:r>
            <a:endParaRPr sz="2100">
              <a:solidFill>
                <a:schemeClr val="accent6"/>
              </a:solidFill>
            </a:endParaRPr>
          </a:p>
          <a:p>
            <a:pPr marL="457200" lvl="0" indent="0" algn="l" rtl="0">
              <a:lnSpc>
                <a:spcPct val="115000"/>
              </a:lnSpc>
              <a:spcBef>
                <a:spcPts val="0"/>
              </a:spcBef>
              <a:spcAft>
                <a:spcPts val="0"/>
              </a:spcAft>
              <a:buNone/>
            </a:pPr>
            <a:endParaRPr sz="210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44" name="Google Shape;144;p21">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1"/>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46" name="Google Shape;146;p21"/>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Questions to Consider…</a:t>
            </a:r>
            <a:endParaRPr sz="2800"/>
          </a:p>
        </p:txBody>
      </p:sp>
      <p:sp>
        <p:nvSpPr>
          <p:cNvPr id="147" name="Google Shape;147;p21"/>
          <p:cNvSpPr txBox="1"/>
          <p:nvPr/>
        </p:nvSpPr>
        <p:spPr>
          <a:xfrm>
            <a:off x="210025" y="1140100"/>
            <a:ext cx="8247300" cy="348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accent6"/>
              </a:buClr>
              <a:buSzPts val="1100"/>
              <a:buFont typeface="Arial"/>
              <a:buNone/>
            </a:pPr>
            <a:r>
              <a:rPr lang="en" sz="2100" b="1">
                <a:solidFill>
                  <a:schemeClr val="accent6"/>
                </a:solidFill>
              </a:rPr>
              <a:t>How are the students demonstrating active learning? </a:t>
            </a:r>
            <a:endParaRPr sz="2100" b="1">
              <a:solidFill>
                <a:schemeClr val="accent6"/>
              </a:solidFill>
            </a:endParaRPr>
          </a:p>
          <a:p>
            <a:pPr marL="0" lvl="0" indent="0" algn="l" rtl="0">
              <a:lnSpc>
                <a:spcPct val="115000"/>
              </a:lnSpc>
              <a:spcBef>
                <a:spcPts val="0"/>
              </a:spcBef>
              <a:spcAft>
                <a:spcPts val="0"/>
              </a:spcAft>
              <a:buNone/>
            </a:pPr>
            <a:endParaRPr sz="2100" b="1">
              <a:solidFill>
                <a:schemeClr val="accent6"/>
              </a:solidFill>
            </a:endParaRPr>
          </a:p>
          <a:p>
            <a:pPr marL="0" lvl="0" indent="0" algn="l" rtl="0">
              <a:lnSpc>
                <a:spcPct val="115000"/>
              </a:lnSpc>
              <a:spcBef>
                <a:spcPts val="0"/>
              </a:spcBef>
              <a:spcAft>
                <a:spcPts val="0"/>
              </a:spcAft>
              <a:buNone/>
            </a:pPr>
            <a:r>
              <a:rPr lang="en" sz="2100" b="1">
                <a:solidFill>
                  <a:schemeClr val="accent6"/>
                </a:solidFill>
              </a:rPr>
              <a:t>How are students collaborating with each other? </a:t>
            </a:r>
            <a:endParaRPr sz="2100" b="1">
              <a:solidFill>
                <a:schemeClr val="accent6"/>
              </a:solidFill>
            </a:endParaRPr>
          </a:p>
          <a:p>
            <a:pPr marL="0" lvl="0" indent="0" algn="l" rtl="0">
              <a:lnSpc>
                <a:spcPct val="115000"/>
              </a:lnSpc>
              <a:spcBef>
                <a:spcPts val="0"/>
              </a:spcBef>
              <a:spcAft>
                <a:spcPts val="0"/>
              </a:spcAft>
              <a:buNone/>
            </a:pPr>
            <a:r>
              <a:rPr lang="en" sz="2100" b="1">
                <a:solidFill>
                  <a:schemeClr val="accent6"/>
                </a:solidFill>
              </a:rPr>
              <a:t>What activity(s) are students engaged in while collaborating?</a:t>
            </a:r>
            <a:endParaRPr sz="2100" b="1">
              <a:solidFill>
                <a:schemeClr val="accent6"/>
              </a:solidFill>
            </a:endParaRPr>
          </a:p>
          <a:p>
            <a:pPr marL="0" lvl="0" indent="0" algn="l" rtl="0">
              <a:lnSpc>
                <a:spcPct val="115000"/>
              </a:lnSpc>
              <a:spcBef>
                <a:spcPts val="0"/>
              </a:spcBef>
              <a:spcAft>
                <a:spcPts val="0"/>
              </a:spcAft>
              <a:buNone/>
            </a:pPr>
            <a:endParaRPr sz="2100" b="1">
              <a:solidFill>
                <a:schemeClr val="accent6"/>
              </a:solidFill>
            </a:endParaRPr>
          </a:p>
          <a:p>
            <a:pPr marL="0" lvl="0" indent="0" algn="l" rtl="0">
              <a:lnSpc>
                <a:spcPct val="115000"/>
              </a:lnSpc>
              <a:spcBef>
                <a:spcPts val="0"/>
              </a:spcBef>
              <a:spcAft>
                <a:spcPts val="0"/>
              </a:spcAft>
              <a:buNone/>
            </a:pPr>
            <a:r>
              <a:rPr lang="en" sz="2100" b="1">
                <a:solidFill>
                  <a:schemeClr val="accent6"/>
                </a:solidFill>
              </a:rPr>
              <a:t>In what ways is the activity(s) integrating content/skills within or between disciplines?  </a:t>
            </a:r>
            <a:endParaRPr sz="2100" b="1">
              <a:solidFill>
                <a:schemeClr val="accent6"/>
              </a:solidFill>
            </a:endParaRPr>
          </a:p>
          <a:p>
            <a:pPr marL="0" lvl="0" indent="0" algn="l" rtl="0">
              <a:lnSpc>
                <a:spcPct val="115000"/>
              </a:lnSpc>
              <a:spcBef>
                <a:spcPts val="0"/>
              </a:spcBef>
              <a:spcAft>
                <a:spcPts val="0"/>
              </a:spcAft>
              <a:buNone/>
            </a:pPr>
            <a:endParaRPr sz="2100">
              <a:solidFill>
                <a:schemeClr val="accent6"/>
              </a:solidFill>
            </a:endParaRPr>
          </a:p>
          <a:p>
            <a:pPr marL="457200" lvl="0" indent="0" algn="l" rtl="0">
              <a:lnSpc>
                <a:spcPct val="115000"/>
              </a:lnSpc>
              <a:spcBef>
                <a:spcPts val="0"/>
              </a:spcBef>
              <a:spcAft>
                <a:spcPts val="0"/>
              </a:spcAft>
              <a:buNone/>
            </a:pPr>
            <a:endParaRPr sz="2100">
              <a:solidFill>
                <a:schemeClr val="accent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2"/>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53" name="Google Shape;153;p22">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22"/>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55" name="Google Shape;155;p22"/>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Questions to Consider…</a:t>
            </a:r>
            <a:endParaRPr sz="2800"/>
          </a:p>
        </p:txBody>
      </p:sp>
      <p:sp>
        <p:nvSpPr>
          <p:cNvPr id="156" name="Google Shape;156;p22"/>
          <p:cNvSpPr txBox="1"/>
          <p:nvPr/>
        </p:nvSpPr>
        <p:spPr>
          <a:xfrm>
            <a:off x="210025" y="1521100"/>
            <a:ext cx="8247300" cy="236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6"/>
                </a:solidFill>
              </a:rPr>
              <a:t>What appropriate STEM content and practices vocabulary are the teacher and/or students using? </a:t>
            </a:r>
            <a:endParaRPr sz="2100" b="1">
              <a:solidFill>
                <a:schemeClr val="accent6"/>
              </a:solidFill>
            </a:endParaRPr>
          </a:p>
          <a:p>
            <a:pPr marL="0" lvl="0" indent="0" algn="l" rtl="0">
              <a:lnSpc>
                <a:spcPct val="115000"/>
              </a:lnSpc>
              <a:spcBef>
                <a:spcPts val="0"/>
              </a:spcBef>
              <a:spcAft>
                <a:spcPts val="0"/>
              </a:spcAft>
              <a:buNone/>
            </a:pPr>
            <a:endParaRPr sz="2100" b="1">
              <a:solidFill>
                <a:schemeClr val="accent6"/>
              </a:solidFill>
            </a:endParaRPr>
          </a:p>
          <a:p>
            <a:pPr marL="0" lvl="0" indent="0" algn="l" rtl="0">
              <a:lnSpc>
                <a:spcPct val="115000"/>
              </a:lnSpc>
              <a:spcBef>
                <a:spcPts val="0"/>
              </a:spcBef>
              <a:spcAft>
                <a:spcPts val="0"/>
              </a:spcAft>
              <a:buClr>
                <a:schemeClr val="accent6"/>
              </a:buClr>
              <a:buSzPts val="1100"/>
              <a:buFont typeface="Arial"/>
              <a:buNone/>
            </a:pPr>
            <a:r>
              <a:rPr lang="en" sz="2100" b="1">
                <a:solidFill>
                  <a:schemeClr val="accent6"/>
                </a:solidFill>
              </a:rPr>
              <a:t>Are the teacher and students connecting STEM concepts to the real-world? </a:t>
            </a:r>
            <a:endParaRPr sz="2100">
              <a:solidFill>
                <a:schemeClr val="accent6"/>
              </a:solidFill>
            </a:endParaRPr>
          </a:p>
          <a:p>
            <a:pPr marL="0" lvl="0" indent="0" algn="l" rtl="0">
              <a:lnSpc>
                <a:spcPct val="115000"/>
              </a:lnSpc>
              <a:spcBef>
                <a:spcPts val="0"/>
              </a:spcBef>
              <a:spcAft>
                <a:spcPts val="0"/>
              </a:spcAft>
              <a:buNone/>
            </a:pPr>
            <a:endParaRPr sz="2100">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62" name="Google Shape;162;p2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3"/>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64" name="Google Shape;164;p23"/>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Connecting Q’s to the Rubric…</a:t>
            </a:r>
            <a:endParaRPr sz="2800"/>
          </a:p>
        </p:txBody>
      </p:sp>
      <p:sp>
        <p:nvSpPr>
          <p:cNvPr id="165" name="Google Shape;165;p23"/>
          <p:cNvSpPr txBox="1"/>
          <p:nvPr/>
        </p:nvSpPr>
        <p:spPr>
          <a:xfrm>
            <a:off x="210025" y="987700"/>
            <a:ext cx="8247300" cy="3110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2100" b="1">
                <a:solidFill>
                  <a:schemeClr val="accent6"/>
                </a:solidFill>
              </a:rPr>
              <a:t>1.2 Learning Modalities</a:t>
            </a:r>
            <a:endParaRPr sz="2100" b="1">
              <a:solidFill>
                <a:schemeClr val="accent6"/>
              </a:solidFill>
            </a:endParaRPr>
          </a:p>
          <a:p>
            <a:pPr marL="457200" lvl="0" indent="0" algn="l" rtl="0">
              <a:lnSpc>
                <a:spcPct val="115000"/>
              </a:lnSpc>
              <a:spcBef>
                <a:spcPts val="0"/>
              </a:spcBef>
              <a:spcAft>
                <a:spcPts val="0"/>
              </a:spcAft>
              <a:buNone/>
            </a:pPr>
            <a:r>
              <a:rPr lang="en" sz="2100">
                <a:solidFill>
                  <a:schemeClr val="accent6"/>
                </a:solidFill>
              </a:rPr>
              <a:t>…explicit plan for continuity of STEM learning regardless of modality including…</a:t>
            </a:r>
            <a:endParaRPr sz="2100">
              <a:solidFill>
                <a:schemeClr val="accent6"/>
              </a:solidFill>
            </a:endParaRPr>
          </a:p>
          <a:p>
            <a:pPr marL="914400" lvl="0" indent="-361950" algn="l" rtl="0">
              <a:lnSpc>
                <a:spcPct val="115000"/>
              </a:lnSpc>
              <a:spcBef>
                <a:spcPts val="0"/>
              </a:spcBef>
              <a:spcAft>
                <a:spcPts val="0"/>
              </a:spcAft>
              <a:buClr>
                <a:schemeClr val="accent6"/>
              </a:buClr>
              <a:buSzPts val="2100"/>
              <a:buChar char="●"/>
            </a:pPr>
            <a:r>
              <a:rPr lang="en" sz="2100">
                <a:solidFill>
                  <a:schemeClr val="accent6"/>
                </a:solidFill>
              </a:rPr>
              <a:t>Integrated STEM lessons in the context of </a:t>
            </a:r>
            <a:r>
              <a:rPr lang="en" sz="2100" b="1">
                <a:solidFill>
                  <a:schemeClr val="accent6"/>
                </a:solidFill>
              </a:rPr>
              <a:t>solving a real world problem</a:t>
            </a:r>
            <a:r>
              <a:rPr lang="en" sz="2100">
                <a:solidFill>
                  <a:schemeClr val="accent6"/>
                </a:solidFill>
              </a:rPr>
              <a:t>.</a:t>
            </a:r>
            <a:endParaRPr sz="2100">
              <a:solidFill>
                <a:schemeClr val="accent6"/>
              </a:solidFill>
            </a:endParaRPr>
          </a:p>
          <a:p>
            <a:pPr marL="914400" lvl="0" indent="-361950" algn="l" rtl="0">
              <a:lnSpc>
                <a:spcPct val="115000"/>
              </a:lnSpc>
              <a:spcBef>
                <a:spcPts val="0"/>
              </a:spcBef>
              <a:spcAft>
                <a:spcPts val="0"/>
              </a:spcAft>
              <a:buClr>
                <a:schemeClr val="accent6"/>
              </a:buClr>
              <a:buSzPts val="2100"/>
              <a:buChar char="●"/>
            </a:pPr>
            <a:r>
              <a:rPr lang="en" sz="2100">
                <a:solidFill>
                  <a:schemeClr val="accent6"/>
                </a:solidFill>
              </a:rPr>
              <a:t>Students work in a team either synchronously or asynchronously.</a:t>
            </a:r>
            <a:endParaRPr sz="2100">
              <a:solidFill>
                <a:schemeClr val="accent6"/>
              </a:solidFill>
            </a:endParaRPr>
          </a:p>
          <a:p>
            <a:pPr marL="914400" lvl="0" indent="-361950" algn="l" rtl="0">
              <a:lnSpc>
                <a:spcPct val="115000"/>
              </a:lnSpc>
              <a:spcBef>
                <a:spcPts val="0"/>
              </a:spcBef>
              <a:spcAft>
                <a:spcPts val="0"/>
              </a:spcAft>
              <a:buClr>
                <a:schemeClr val="accent6"/>
              </a:buClr>
              <a:buSzPts val="2100"/>
              <a:buChar char="●"/>
            </a:pPr>
            <a:r>
              <a:rPr lang="en" sz="2100">
                <a:solidFill>
                  <a:schemeClr val="accent6"/>
                </a:solidFill>
              </a:rPr>
              <a:t>A variety of methods are used to assess STEM learning.</a:t>
            </a:r>
            <a:endParaRPr sz="210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71" name="Google Shape;171;p24">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4"/>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73" name="Google Shape;173;p24"/>
          <p:cNvSpPr txBox="1"/>
          <p:nvPr/>
        </p:nvSpPr>
        <p:spPr>
          <a:xfrm>
            <a:off x="210025" y="188125"/>
            <a:ext cx="6626400" cy="111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accent6"/>
              </a:buClr>
              <a:buSzPts val="1100"/>
              <a:buFont typeface="Arial"/>
              <a:buNone/>
            </a:pPr>
            <a:r>
              <a:rPr lang="en" sz="2800" b="1">
                <a:solidFill>
                  <a:srgbClr val="201F1E"/>
                </a:solidFill>
              </a:rPr>
              <a:t>Connecting Q’s to the Rubric…</a:t>
            </a:r>
            <a:endParaRPr sz="2800">
              <a:solidFill>
                <a:schemeClr val="accent6"/>
              </a:solidFill>
            </a:endParaRPr>
          </a:p>
          <a:p>
            <a:pPr marL="0" lvl="0" indent="0" algn="l" rtl="0">
              <a:lnSpc>
                <a:spcPct val="115000"/>
              </a:lnSpc>
              <a:spcBef>
                <a:spcPts val="0"/>
              </a:spcBef>
              <a:spcAft>
                <a:spcPts val="0"/>
              </a:spcAft>
              <a:buNone/>
            </a:pPr>
            <a:endParaRPr sz="2800" b="1">
              <a:solidFill>
                <a:srgbClr val="201F1E"/>
              </a:solidFill>
            </a:endParaRPr>
          </a:p>
        </p:txBody>
      </p:sp>
      <p:sp>
        <p:nvSpPr>
          <p:cNvPr id="174" name="Google Shape;174;p24"/>
          <p:cNvSpPr txBox="1"/>
          <p:nvPr/>
        </p:nvSpPr>
        <p:spPr>
          <a:xfrm>
            <a:off x="210025" y="835300"/>
            <a:ext cx="8247300" cy="348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6"/>
                </a:solidFill>
              </a:rPr>
              <a:t>1.10 Equity</a:t>
            </a:r>
            <a:endParaRPr sz="2100" b="1">
              <a:solidFill>
                <a:schemeClr val="accent6"/>
              </a:solidFill>
            </a:endParaRPr>
          </a:p>
          <a:p>
            <a:pPr marL="914400" lvl="0" indent="-361950" algn="l" rtl="0">
              <a:lnSpc>
                <a:spcPct val="115000"/>
              </a:lnSpc>
              <a:spcBef>
                <a:spcPts val="0"/>
              </a:spcBef>
              <a:spcAft>
                <a:spcPts val="0"/>
              </a:spcAft>
              <a:buClr>
                <a:schemeClr val="accent6"/>
              </a:buClr>
              <a:buSzPts val="2100"/>
              <a:buChar char="●"/>
            </a:pPr>
            <a:r>
              <a:rPr lang="en" sz="2100">
                <a:solidFill>
                  <a:schemeClr val="accent6"/>
                </a:solidFill>
              </a:rPr>
              <a:t>Elementary: 100 percent of students participate in </a:t>
            </a:r>
            <a:r>
              <a:rPr lang="en" sz="2100" b="1">
                <a:solidFill>
                  <a:schemeClr val="accent6"/>
                </a:solidFill>
              </a:rPr>
              <a:t>integrated STEM</a:t>
            </a:r>
            <a:r>
              <a:rPr lang="en" sz="2100">
                <a:solidFill>
                  <a:schemeClr val="accent6"/>
                </a:solidFill>
              </a:rPr>
              <a:t> instruction/programming, other than related arts classes </a:t>
            </a:r>
            <a:endParaRPr sz="2100">
              <a:solidFill>
                <a:schemeClr val="accent6"/>
              </a:solidFill>
            </a:endParaRPr>
          </a:p>
          <a:p>
            <a:pPr marL="914400" lvl="0" indent="-361950" algn="l" rtl="0">
              <a:lnSpc>
                <a:spcPct val="115000"/>
              </a:lnSpc>
              <a:spcBef>
                <a:spcPts val="0"/>
              </a:spcBef>
              <a:spcAft>
                <a:spcPts val="0"/>
              </a:spcAft>
              <a:buClr>
                <a:schemeClr val="accent6"/>
              </a:buClr>
              <a:buSzPts val="2100"/>
              <a:buChar char="●"/>
            </a:pPr>
            <a:r>
              <a:rPr lang="en" sz="2100">
                <a:solidFill>
                  <a:schemeClr val="accent6"/>
                </a:solidFill>
              </a:rPr>
              <a:t>Middle School and High School: STEM elective enrollment, including AP/dual credit, mirrors school demographics </a:t>
            </a:r>
            <a:endParaRPr sz="2100">
              <a:solidFill>
                <a:schemeClr val="accent6"/>
              </a:solidFill>
            </a:endParaRPr>
          </a:p>
          <a:p>
            <a:pPr marL="914400" lvl="0" indent="-361950" algn="l" rtl="0">
              <a:lnSpc>
                <a:spcPct val="115000"/>
              </a:lnSpc>
              <a:spcBef>
                <a:spcPts val="0"/>
              </a:spcBef>
              <a:spcAft>
                <a:spcPts val="0"/>
              </a:spcAft>
              <a:buClr>
                <a:schemeClr val="accent6"/>
              </a:buClr>
              <a:buSzPts val="2100"/>
              <a:buChar char="●"/>
            </a:pPr>
            <a:r>
              <a:rPr lang="en" sz="2100">
                <a:solidFill>
                  <a:schemeClr val="accent6"/>
                </a:solidFill>
              </a:rPr>
              <a:t>HS STEM Program: STEM program enrollment, including but not limited to AP/dual credit, mirrors school demographics.</a:t>
            </a:r>
            <a:endParaRPr sz="210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80" name="Google Shape;180;p25">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25"/>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82" name="Google Shape;182;p25"/>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They Should See </a:t>
            </a:r>
            <a:r>
              <a:rPr lang="en" sz="1900" b="1" i="1">
                <a:solidFill>
                  <a:srgbClr val="201F1E"/>
                </a:solidFill>
              </a:rPr>
              <a:t>(LIVE IF POSSIBLE)</a:t>
            </a:r>
            <a:r>
              <a:rPr lang="en" sz="2800" b="1">
                <a:solidFill>
                  <a:srgbClr val="201F1E"/>
                </a:solidFill>
              </a:rPr>
              <a:t>….</a:t>
            </a:r>
            <a:endParaRPr sz="2800"/>
          </a:p>
        </p:txBody>
      </p:sp>
      <p:sp>
        <p:nvSpPr>
          <p:cNvPr id="183" name="Google Shape;183;p25"/>
          <p:cNvSpPr txBox="1"/>
          <p:nvPr/>
        </p:nvSpPr>
        <p:spPr>
          <a:xfrm>
            <a:off x="210025" y="1063900"/>
            <a:ext cx="8247300" cy="23667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Real world problem solving</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Inquiry and Problem Based Learning</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Students ENGAGED in Active/Authentic learning</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Teachers as the FACILITATORS of thinking and learning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Sharing and discussing integrated STEM units of instruction (PLC’s, etc) </a:t>
            </a:r>
            <a:endParaRPr sz="210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6"/>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89" name="Google Shape;189;p26">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6"/>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91" name="Google Shape;191;p26"/>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Remember…</a:t>
            </a:r>
            <a:endParaRPr sz="2800"/>
          </a:p>
        </p:txBody>
      </p:sp>
      <p:sp>
        <p:nvSpPr>
          <p:cNvPr id="192" name="Google Shape;192;p26"/>
          <p:cNvSpPr txBox="1"/>
          <p:nvPr/>
        </p:nvSpPr>
        <p:spPr>
          <a:xfrm>
            <a:off x="210025" y="1292500"/>
            <a:ext cx="8247300" cy="236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accent6"/>
                </a:solidFill>
              </a:rPr>
              <a:t>This is time to show them they were correct to give you all the points where they did, and that they were incorrect in not awarding you full points in other key areas! </a:t>
            </a:r>
            <a:r>
              <a:rPr lang="en" sz="2100" b="1">
                <a:solidFill>
                  <a:schemeClr val="accent6"/>
                </a:solidFill>
              </a:rPr>
              <a:t>PROVE IT ON SITE!</a:t>
            </a:r>
            <a:endParaRPr sz="2100" b="1">
              <a:solidFill>
                <a:schemeClr val="accent6"/>
              </a:solidFill>
            </a:endParaRPr>
          </a:p>
          <a:p>
            <a:pPr marL="0" lvl="0" indent="0" algn="l" rtl="0">
              <a:lnSpc>
                <a:spcPct val="115000"/>
              </a:lnSpc>
              <a:spcBef>
                <a:spcPts val="0"/>
              </a:spcBef>
              <a:spcAft>
                <a:spcPts val="0"/>
              </a:spcAft>
              <a:buNone/>
            </a:pPr>
            <a:endParaRPr sz="2100" b="1">
              <a:solidFill>
                <a:schemeClr val="accent6"/>
              </a:solidFill>
            </a:endParaRPr>
          </a:p>
          <a:p>
            <a:pPr marL="0" lvl="0" indent="0" algn="l" rtl="0">
              <a:lnSpc>
                <a:spcPct val="115000"/>
              </a:lnSpc>
              <a:spcBef>
                <a:spcPts val="0"/>
              </a:spcBef>
              <a:spcAft>
                <a:spcPts val="0"/>
              </a:spcAft>
              <a:buNone/>
            </a:pPr>
            <a:endParaRPr sz="2100" b="1">
              <a:solidFill>
                <a:schemeClr val="accent6"/>
              </a:solidFill>
            </a:endParaRPr>
          </a:p>
          <a:p>
            <a:pPr marL="0" lvl="0" indent="0" algn="l" rtl="0">
              <a:lnSpc>
                <a:spcPct val="115000"/>
              </a:lnSpc>
              <a:spcBef>
                <a:spcPts val="0"/>
              </a:spcBef>
              <a:spcAft>
                <a:spcPts val="0"/>
              </a:spcAft>
              <a:buNone/>
            </a:pPr>
            <a:r>
              <a:rPr lang="en" sz="2100" b="1">
                <a:solidFill>
                  <a:schemeClr val="accent6"/>
                </a:solidFill>
              </a:rPr>
              <a:t>You are doing awesome things, show it off!!</a:t>
            </a:r>
            <a:endParaRPr sz="2100" b="1">
              <a:solidFill>
                <a:schemeClr val="accent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7"/>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98" name="Google Shape;198;p27">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txBox="1"/>
          <p:nvPr/>
        </p:nvSpPr>
        <p:spPr>
          <a:xfrm>
            <a:off x="364875" y="755875"/>
            <a:ext cx="5121900" cy="2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a:solidFill>
                  <a:srgbClr val="201F1E"/>
                </a:solidFill>
              </a:rPr>
              <a:t>Timeline REMINDERS:</a:t>
            </a:r>
            <a:endParaRPr sz="2400" b="1">
              <a:solidFill>
                <a:srgbClr val="201F1E"/>
              </a:solidFill>
            </a:endParaRPr>
          </a:p>
          <a:p>
            <a:pPr marL="0" lvl="0" indent="0" algn="l" rtl="0">
              <a:lnSpc>
                <a:spcPct val="115000"/>
              </a:lnSpc>
              <a:spcBef>
                <a:spcPts val="0"/>
              </a:spcBef>
              <a:spcAft>
                <a:spcPts val="0"/>
              </a:spcAft>
              <a:buNone/>
            </a:pPr>
            <a:endParaRPr sz="2400">
              <a:solidFill>
                <a:srgbClr val="201F1E"/>
              </a:solidFill>
            </a:endParaRPr>
          </a:p>
          <a:p>
            <a:pPr marL="457200" lvl="0" indent="-381000" algn="l" rtl="0">
              <a:lnSpc>
                <a:spcPct val="115000"/>
              </a:lnSpc>
              <a:spcBef>
                <a:spcPts val="0"/>
              </a:spcBef>
              <a:spcAft>
                <a:spcPts val="0"/>
              </a:spcAft>
              <a:buClr>
                <a:srgbClr val="201F1E"/>
              </a:buClr>
              <a:buSzPts val="2400"/>
              <a:buFont typeface="Arial"/>
              <a:buChar char="●"/>
            </a:pPr>
            <a:r>
              <a:rPr lang="en" sz="2400">
                <a:solidFill>
                  <a:srgbClr val="201F1E"/>
                </a:solidFill>
              </a:rPr>
              <a:t>Site visits completed by mid-April </a:t>
            </a:r>
            <a:endParaRPr sz="2400">
              <a:solidFill>
                <a:srgbClr val="201F1E"/>
              </a:solidFill>
            </a:endParaRPr>
          </a:p>
          <a:p>
            <a:pPr marL="457200" lvl="0" indent="-381000" algn="l" rtl="0">
              <a:lnSpc>
                <a:spcPct val="115000"/>
              </a:lnSpc>
              <a:spcBef>
                <a:spcPts val="0"/>
              </a:spcBef>
              <a:spcAft>
                <a:spcPts val="0"/>
              </a:spcAft>
              <a:buClr>
                <a:srgbClr val="201F1E"/>
              </a:buClr>
              <a:buSzPts val="2400"/>
              <a:buFont typeface="Arial"/>
              <a:buChar char="●"/>
            </a:pPr>
            <a:r>
              <a:rPr lang="en" sz="2400">
                <a:solidFill>
                  <a:srgbClr val="201F1E"/>
                </a:solidFill>
              </a:rPr>
              <a:t>Official announcement of STEM Certified Schools by early May </a:t>
            </a:r>
            <a:endParaRPr sz="2400"/>
          </a:p>
        </p:txBody>
      </p:sp>
      <p:pic>
        <p:nvPicPr>
          <p:cNvPr id="200" name="Google Shape;200;p27"/>
          <p:cNvPicPr preferRelativeResize="0"/>
          <p:nvPr/>
        </p:nvPicPr>
        <p:blipFill rotWithShape="1">
          <a:blip r:embed="rId5">
            <a:alphaModFix/>
          </a:blip>
          <a:srcRect t="13521" b="33283"/>
          <a:stretch/>
        </p:blipFill>
        <p:spPr>
          <a:xfrm rot="1515108">
            <a:off x="5502496" y="339034"/>
            <a:ext cx="3618533" cy="15005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p:nvPr/>
        </p:nvSpPr>
        <p:spPr>
          <a:xfrm>
            <a:off x="2601550" y="3038225"/>
            <a:ext cx="186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400" b="0" i="0" u="none" strike="noStrike" cap="none">
              <a:solidFill>
                <a:schemeClr val="dk1"/>
              </a:solidFill>
              <a:latin typeface="Roboto"/>
              <a:ea typeface="Roboto"/>
              <a:cs typeface="Roboto"/>
              <a:sym typeface="Roboto"/>
            </a:endParaRPr>
          </a:p>
        </p:txBody>
      </p:sp>
      <p:sp>
        <p:nvSpPr>
          <p:cNvPr id="206" name="Google Shape;206;p28"/>
          <p:cNvSpPr txBox="1"/>
          <p:nvPr/>
        </p:nvSpPr>
        <p:spPr>
          <a:xfrm>
            <a:off x="395050" y="678025"/>
            <a:ext cx="4068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400" b="1" i="0" u="none" strike="noStrike" cap="none">
              <a:solidFill>
                <a:schemeClr val="dk1"/>
              </a:solidFill>
              <a:latin typeface="Roboto"/>
              <a:ea typeface="Roboto"/>
              <a:cs typeface="Roboto"/>
              <a:sym typeface="Roboto"/>
            </a:endParaRPr>
          </a:p>
        </p:txBody>
      </p:sp>
      <p:sp>
        <p:nvSpPr>
          <p:cNvPr id="207" name="Google Shape;207;p28"/>
          <p:cNvSpPr txBox="1"/>
          <p:nvPr/>
        </p:nvSpPr>
        <p:spPr>
          <a:xfrm>
            <a:off x="395050" y="798175"/>
            <a:ext cx="8405100" cy="2864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endParaRPr sz="1400" b="0"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200" b="1" i="0" u="none" strike="noStrike" cap="none">
                <a:solidFill>
                  <a:schemeClr val="dk1"/>
                </a:solidFill>
                <a:latin typeface="Roboto"/>
                <a:ea typeface="Roboto"/>
                <a:cs typeface="Roboto"/>
                <a:sym typeface="Roboto"/>
              </a:rPr>
              <a:t>STEM Synergy Coordinator</a:t>
            </a:r>
            <a:endParaRPr sz="22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200" b="1" i="1" u="none" strike="noStrike" cap="none">
                <a:solidFill>
                  <a:schemeClr val="dk1"/>
                </a:solidFill>
                <a:latin typeface="Roboto"/>
                <a:ea typeface="Roboto"/>
                <a:cs typeface="Roboto"/>
                <a:sym typeface="Roboto"/>
              </a:rPr>
              <a:t>Keep Indiana Learning</a:t>
            </a:r>
            <a:endParaRPr sz="2200" b="0" i="1"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000" b="0" i="0" u="none" strike="noStrike" cap="none">
                <a:solidFill>
                  <a:schemeClr val="dk1"/>
                </a:solidFill>
                <a:latin typeface="Roboto"/>
                <a:ea typeface="Roboto"/>
                <a:cs typeface="Roboto"/>
                <a:sym typeface="Roboto"/>
              </a:rPr>
              <a:t>Amanda McCammon</a:t>
            </a:r>
            <a:endParaRPr sz="20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000" b="0" i="0" u="none" strike="noStrike" cap="none">
                <a:solidFill>
                  <a:schemeClr val="dk1"/>
                </a:solidFill>
                <a:latin typeface="Roboto"/>
                <a:ea typeface="Roboto"/>
                <a:cs typeface="Roboto"/>
                <a:sym typeface="Roboto"/>
              </a:rPr>
              <a:t>amccammon@ciesc.org</a:t>
            </a:r>
            <a:endParaRPr sz="20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000" b="0" i="0" u="sng" strike="noStrike" cap="none">
                <a:solidFill>
                  <a:schemeClr val="hlink"/>
                </a:solidFill>
                <a:latin typeface="Roboto"/>
                <a:ea typeface="Roboto"/>
                <a:cs typeface="Roboto"/>
                <a:sym typeface="Roboto"/>
                <a:hlinkClick r:id="rId3"/>
              </a:rPr>
              <a:t>www.KeepIndianaLearning.org</a:t>
            </a:r>
            <a:endParaRPr sz="20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chemeClr val="accent6"/>
              </a:buClr>
              <a:buSzPts val="1400"/>
              <a:buFont typeface="Arial"/>
              <a:buNone/>
            </a:pPr>
            <a:r>
              <a:rPr lang="en" sz="2000" b="0" i="0" u="none" strike="noStrike" cap="none">
                <a:solidFill>
                  <a:schemeClr val="dk1"/>
                </a:solidFill>
                <a:latin typeface="Arial"/>
                <a:ea typeface="Arial"/>
                <a:cs typeface="Arial"/>
                <a:sym typeface="Arial"/>
              </a:rPr>
              <a:t>Twitter: </a:t>
            </a:r>
            <a:r>
              <a:rPr lang="en" sz="2000" b="0" i="0" u="none" strike="noStrike" cap="none">
                <a:solidFill>
                  <a:schemeClr val="dk1"/>
                </a:solidFill>
                <a:highlight>
                  <a:schemeClr val="lt1"/>
                </a:highlight>
                <a:latin typeface="Roboto"/>
                <a:ea typeface="Roboto"/>
                <a:cs typeface="Roboto"/>
                <a:sym typeface="Roboto"/>
              </a:rPr>
              <a:t>@AMcCammon_</a:t>
            </a:r>
            <a:endParaRPr sz="2000" b="0" i="0" u="none" strike="noStrike" cap="none">
              <a:solidFill>
                <a:schemeClr val="dk1"/>
              </a:solidFill>
              <a:latin typeface="Roboto"/>
              <a:ea typeface="Roboto"/>
              <a:cs typeface="Roboto"/>
              <a:sym typeface="Roboto"/>
            </a:endParaRPr>
          </a:p>
        </p:txBody>
      </p:sp>
      <p:pic>
        <p:nvPicPr>
          <p:cNvPr id="208" name="Google Shape;208;p28"/>
          <p:cNvPicPr preferRelativeResize="0"/>
          <p:nvPr/>
        </p:nvPicPr>
        <p:blipFill rotWithShape="1">
          <a:blip r:embed="rId4">
            <a:alphaModFix/>
          </a:blip>
          <a:srcRect/>
          <a:stretch/>
        </p:blipFill>
        <p:spPr>
          <a:xfrm>
            <a:off x="3657138" y="4419949"/>
            <a:ext cx="1829724" cy="597700"/>
          </a:xfrm>
          <a:prstGeom prst="rect">
            <a:avLst/>
          </a:prstGeom>
          <a:noFill/>
          <a:ln>
            <a:noFill/>
          </a:ln>
        </p:spPr>
      </p:pic>
      <p:pic>
        <p:nvPicPr>
          <p:cNvPr id="209" name="Google Shape;209;p28"/>
          <p:cNvPicPr preferRelativeResize="0"/>
          <p:nvPr/>
        </p:nvPicPr>
        <p:blipFill rotWithShape="1">
          <a:blip r:embed="rId5">
            <a:alphaModFix amt="24000"/>
          </a:blip>
          <a:srcRect t="24749" r="25110" b="11348"/>
          <a:stretch/>
        </p:blipFill>
        <p:spPr>
          <a:xfrm>
            <a:off x="0" y="0"/>
            <a:ext cx="9144003" cy="5143502"/>
          </a:xfrm>
          <a:prstGeom prst="rect">
            <a:avLst/>
          </a:prstGeom>
          <a:noFill/>
          <a:ln>
            <a:noFill/>
          </a:ln>
        </p:spPr>
      </p:pic>
      <p:sp>
        <p:nvSpPr>
          <p:cNvPr id="210" name="Google Shape;210;p28"/>
          <p:cNvSpPr txBox="1"/>
          <p:nvPr/>
        </p:nvSpPr>
        <p:spPr>
          <a:xfrm>
            <a:off x="429750" y="268600"/>
            <a:ext cx="8165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Merriweather"/>
                <a:ea typeface="Merriweather"/>
                <a:cs typeface="Merriweather"/>
                <a:sym typeface="Merriweather"/>
              </a:rPr>
              <a:t>THANK YOU!! </a:t>
            </a:r>
            <a:endParaRPr sz="2500" b="1">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p:nvPr/>
        </p:nvSpPr>
        <p:spPr>
          <a:xfrm>
            <a:off x="254500" y="3724275"/>
            <a:ext cx="86313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Roboto"/>
              <a:ea typeface="Roboto"/>
              <a:cs typeface="Roboto"/>
              <a:sym typeface="Roboto"/>
            </a:endParaRPr>
          </a:p>
        </p:txBody>
      </p:sp>
      <p:pic>
        <p:nvPicPr>
          <p:cNvPr id="68" name="Google Shape;68;p12"/>
          <p:cNvPicPr preferRelativeResize="0"/>
          <p:nvPr/>
        </p:nvPicPr>
        <p:blipFill rotWithShape="1">
          <a:blip r:embed="rId3">
            <a:alphaModFix/>
          </a:blip>
          <a:srcRect/>
          <a:stretch/>
        </p:blipFill>
        <p:spPr>
          <a:xfrm>
            <a:off x="256350" y="647626"/>
            <a:ext cx="8631301" cy="2819521"/>
          </a:xfrm>
          <a:prstGeom prst="rect">
            <a:avLst/>
          </a:prstGeom>
          <a:noFill/>
          <a:ln>
            <a:noFill/>
          </a:ln>
        </p:spPr>
      </p:pic>
      <p:pic>
        <p:nvPicPr>
          <p:cNvPr id="69" name="Google Shape;69;p12"/>
          <p:cNvPicPr preferRelativeResize="0"/>
          <p:nvPr/>
        </p:nvPicPr>
        <p:blipFill rotWithShape="1">
          <a:blip r:embed="rId4">
            <a:alphaModFix amt="24000"/>
          </a:blip>
          <a:srcRect t="24749" r="25110" b="11347"/>
          <a:stretch/>
        </p:blipFill>
        <p:spPr>
          <a:xfrm>
            <a:off x="0" y="0"/>
            <a:ext cx="9144003" cy="5143502"/>
          </a:xfrm>
          <a:prstGeom prst="rect">
            <a:avLst/>
          </a:prstGeom>
          <a:noFill/>
          <a:ln>
            <a:noFill/>
          </a:ln>
        </p:spPr>
      </p:pic>
      <p:sp>
        <p:nvSpPr>
          <p:cNvPr id="70" name="Google Shape;70;p12"/>
          <p:cNvSpPr txBox="1">
            <a:spLocks noGrp="1"/>
          </p:cNvSpPr>
          <p:nvPr>
            <p:ph type="title"/>
          </p:nvPr>
        </p:nvSpPr>
        <p:spPr>
          <a:xfrm>
            <a:off x="56600" y="3753175"/>
            <a:ext cx="7436400" cy="565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sz="1700" i="1">
                <a:solidFill>
                  <a:srgbClr val="167A91"/>
                </a:solidFill>
              </a:rPr>
              <a:t>The Road to STEM Certification: Preparing for Your Site Visit</a:t>
            </a:r>
            <a:endParaRPr sz="1700" i="1">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24150" y="1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Who I Am…</a:t>
            </a:r>
            <a:endParaRPr sz="3000"/>
          </a:p>
        </p:txBody>
      </p:sp>
      <p:pic>
        <p:nvPicPr>
          <p:cNvPr id="76" name="Google Shape;76;p13"/>
          <p:cNvPicPr preferRelativeResize="0"/>
          <p:nvPr/>
        </p:nvPicPr>
        <p:blipFill rotWithShape="1">
          <a:blip r:embed="rId3">
            <a:alphaModFix/>
          </a:blip>
          <a:srcRect/>
          <a:stretch/>
        </p:blipFill>
        <p:spPr>
          <a:xfrm>
            <a:off x="5489554" y="400175"/>
            <a:ext cx="3255199" cy="3255199"/>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
        <p:nvSpPr>
          <p:cNvPr id="77" name="Google Shape;77;p13"/>
          <p:cNvSpPr txBox="1"/>
          <p:nvPr/>
        </p:nvSpPr>
        <p:spPr>
          <a:xfrm>
            <a:off x="456150" y="1147300"/>
            <a:ext cx="5033400" cy="2277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16 Years in Indiana Public Education</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Teacher, Building Administrator, CTE Director, Student Services Coordinator, and Assistant Superintendent</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IDOE Chief of Workforce &amp; STEM Alliance </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Current KInL STEM Synergy Coordinator &amp; Indiana STEM Ecosystem Lead</a:t>
            </a:r>
            <a:endParaRPr sz="1700" b="0" i="0" u="none" strike="noStrike" cap="none">
              <a:solidFill>
                <a:srgbClr val="000000"/>
              </a:solidFill>
              <a:latin typeface="Roboto"/>
              <a:ea typeface="Roboto"/>
              <a:cs typeface="Roboto"/>
              <a:sym typeface="Roboto"/>
            </a:endParaRPr>
          </a:p>
        </p:txBody>
      </p:sp>
      <p:pic>
        <p:nvPicPr>
          <p:cNvPr id="78" name="Google Shape;78;p13"/>
          <p:cNvPicPr preferRelativeResize="0"/>
          <p:nvPr/>
        </p:nvPicPr>
        <p:blipFill rotWithShape="1">
          <a:blip r:embed="rId4">
            <a:alphaModFix/>
          </a:blip>
          <a:srcRect/>
          <a:stretch/>
        </p:blipFill>
        <p:spPr>
          <a:xfrm>
            <a:off x="3657138" y="4419949"/>
            <a:ext cx="1829724" cy="59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body" idx="1"/>
          </p:nvPr>
        </p:nvSpPr>
        <p:spPr>
          <a:xfrm>
            <a:off x="267925" y="9664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sz="2200" b="1">
                <a:solidFill>
                  <a:srgbClr val="000000"/>
                </a:solidFill>
                <a:latin typeface="Arial"/>
                <a:ea typeface="Arial"/>
                <a:cs typeface="Arial"/>
                <a:sym typeface="Arial"/>
              </a:rPr>
              <a:t>By the end of the session I will….</a:t>
            </a:r>
            <a:endParaRPr sz="2200" b="1">
              <a:solidFill>
                <a:srgbClr val="000000"/>
              </a:solidFill>
              <a:latin typeface="Arial"/>
              <a:ea typeface="Arial"/>
              <a:cs typeface="Arial"/>
              <a:sym typeface="Arial"/>
            </a:endParaRPr>
          </a:p>
          <a:p>
            <a:pPr marL="457200" lvl="0" indent="0" algn="l" rtl="0">
              <a:lnSpc>
                <a:spcPct val="115000"/>
              </a:lnSpc>
              <a:spcBef>
                <a:spcPts val="0"/>
              </a:spcBef>
              <a:spcAft>
                <a:spcPts val="0"/>
              </a:spcAft>
              <a:buSzPts val="2400"/>
              <a:buNone/>
            </a:pPr>
            <a:endParaRPr sz="2200">
              <a:solidFill>
                <a:srgbClr val="000000"/>
              </a:solidFill>
              <a:latin typeface="Arial"/>
              <a:ea typeface="Arial"/>
              <a:cs typeface="Arial"/>
              <a:sym typeface="Arial"/>
            </a:endParaRPr>
          </a:p>
          <a:p>
            <a:pPr marL="457200" lvl="0" indent="-368300" algn="l" rtl="0">
              <a:lnSpc>
                <a:spcPct val="115000"/>
              </a:lnSpc>
              <a:spcBef>
                <a:spcPts val="0"/>
              </a:spcBef>
              <a:spcAft>
                <a:spcPts val="0"/>
              </a:spcAft>
              <a:buClr>
                <a:srgbClr val="222222"/>
              </a:buClr>
              <a:buSzPts val="2200"/>
              <a:buFont typeface="Arial"/>
              <a:buChar char="●"/>
            </a:pPr>
            <a:r>
              <a:rPr lang="en" sz="2200">
                <a:solidFill>
                  <a:srgbClr val="222222"/>
                </a:solidFill>
                <a:latin typeface="Arial"/>
                <a:ea typeface="Arial"/>
                <a:cs typeface="Arial"/>
                <a:sym typeface="Arial"/>
              </a:rPr>
              <a:t>...be better prepared for the upcoming STEM Certification site visit.</a:t>
            </a:r>
            <a:endParaRPr sz="2200">
              <a:solidFill>
                <a:srgbClr val="222222"/>
              </a:solidFill>
              <a:latin typeface="Arial"/>
              <a:ea typeface="Arial"/>
              <a:cs typeface="Arial"/>
              <a:sym typeface="Arial"/>
            </a:endParaRPr>
          </a:p>
          <a:p>
            <a:pPr marL="457200" lvl="0" indent="-368300" algn="l" rtl="0">
              <a:spcBef>
                <a:spcPts val="0"/>
              </a:spcBef>
              <a:spcAft>
                <a:spcPts val="0"/>
              </a:spcAft>
              <a:buClr>
                <a:srgbClr val="222222"/>
              </a:buClr>
              <a:buSzPts val="2200"/>
              <a:buFont typeface="Arial"/>
              <a:buChar char="●"/>
            </a:pPr>
            <a:r>
              <a:rPr lang="en" sz="2200">
                <a:solidFill>
                  <a:srgbClr val="222222"/>
                </a:solidFill>
                <a:latin typeface="Arial"/>
                <a:ea typeface="Arial"/>
                <a:cs typeface="Arial"/>
                <a:sym typeface="Arial"/>
              </a:rPr>
              <a:t>…have additional insight that will assist my team in ensuring we have ample evidence to improve our chances at earning full STEM Certification post site visit.</a:t>
            </a:r>
            <a:endParaRPr sz="2200">
              <a:solidFill>
                <a:srgbClr val="222222"/>
              </a:solidFill>
              <a:latin typeface="Arial"/>
              <a:ea typeface="Arial"/>
              <a:cs typeface="Arial"/>
              <a:sym typeface="Arial"/>
            </a:endParaRPr>
          </a:p>
          <a:p>
            <a:pPr marL="0" lvl="0" indent="0" algn="l" rtl="0">
              <a:lnSpc>
                <a:spcPct val="115000"/>
              </a:lnSpc>
              <a:spcBef>
                <a:spcPts val="2200"/>
              </a:spcBef>
              <a:spcAft>
                <a:spcPts val="0"/>
              </a:spcAft>
              <a:buSzPts val="2400"/>
              <a:buNone/>
            </a:pPr>
            <a:endParaRPr sz="2200">
              <a:solidFill>
                <a:schemeClr val="accent6"/>
              </a:solidFill>
              <a:latin typeface="Arial"/>
              <a:ea typeface="Arial"/>
              <a:cs typeface="Arial"/>
              <a:sym typeface="Arial"/>
            </a:endParaRPr>
          </a:p>
          <a:p>
            <a:pPr marL="457200" lvl="0" indent="0" algn="l" rtl="0">
              <a:lnSpc>
                <a:spcPct val="115000"/>
              </a:lnSpc>
              <a:spcBef>
                <a:spcPts val="0"/>
              </a:spcBef>
              <a:spcAft>
                <a:spcPts val="0"/>
              </a:spcAft>
              <a:buSzPts val="2400"/>
              <a:buNone/>
            </a:pPr>
            <a:endParaRPr sz="2200">
              <a:solidFill>
                <a:srgbClr val="000000"/>
              </a:solidFill>
              <a:latin typeface="Arial"/>
              <a:ea typeface="Arial"/>
              <a:cs typeface="Arial"/>
              <a:sym typeface="Arial"/>
            </a:endParaRPr>
          </a:p>
          <a:p>
            <a:pPr marL="457200" lvl="0" indent="0" algn="l" rtl="0">
              <a:lnSpc>
                <a:spcPct val="115000"/>
              </a:lnSpc>
              <a:spcBef>
                <a:spcPts val="0"/>
              </a:spcBef>
              <a:spcAft>
                <a:spcPts val="0"/>
              </a:spcAft>
              <a:buSzPts val="2400"/>
              <a:buNone/>
            </a:pPr>
            <a:endParaRPr sz="1800" b="1">
              <a:solidFill>
                <a:srgbClr val="444444"/>
              </a:solidFill>
              <a:highlight>
                <a:srgbClr val="FFFFFF"/>
              </a:highlight>
              <a:latin typeface="Arial"/>
              <a:ea typeface="Arial"/>
              <a:cs typeface="Arial"/>
              <a:sym typeface="Arial"/>
            </a:endParaRPr>
          </a:p>
        </p:txBody>
      </p:sp>
      <p:sp>
        <p:nvSpPr>
          <p:cNvPr id="84" name="Google Shape;84;p14"/>
          <p:cNvSpPr txBox="1">
            <a:spLocks noGrp="1"/>
          </p:cNvSpPr>
          <p:nvPr>
            <p:ph type="title"/>
          </p:nvPr>
        </p:nvSpPr>
        <p:spPr>
          <a:xfrm>
            <a:off x="224150" y="171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Today’s Learning Outcomes</a:t>
            </a:r>
            <a:endParaRPr sz="3000"/>
          </a:p>
        </p:txBody>
      </p:sp>
      <p:pic>
        <p:nvPicPr>
          <p:cNvPr id="85" name="Google Shape;85;p14"/>
          <p:cNvPicPr preferRelativeResize="0"/>
          <p:nvPr/>
        </p:nvPicPr>
        <p:blipFill rotWithShape="1">
          <a:blip r:embed="rId3">
            <a:alphaModFix/>
          </a:blip>
          <a:srcRect/>
          <a:stretch/>
        </p:blipFill>
        <p:spPr>
          <a:xfrm>
            <a:off x="3657138" y="4419949"/>
            <a:ext cx="1829724" cy="59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5"/>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91" name="Google Shape;91;p15">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2" name="Google Shape;92;p15"/>
          <p:cNvGraphicFramePr/>
          <p:nvPr/>
        </p:nvGraphicFramePr>
        <p:xfrm>
          <a:off x="1080263" y="925525"/>
          <a:ext cx="3000000" cy="3000000"/>
        </p:xfrm>
        <a:graphic>
          <a:graphicData uri="http://schemas.openxmlformats.org/drawingml/2006/table">
            <a:tbl>
              <a:tblPr>
                <a:noFill/>
                <a:tableStyleId>{B6454522-5C74-4226-8635-831E4FAF8D5C}</a:tableStyleId>
              </a:tblPr>
              <a:tblGrid>
                <a:gridCol w="6586125">
                  <a:extLst>
                    <a:ext uri="{9D8B030D-6E8A-4147-A177-3AD203B41FA5}">
                      <a16:colId xmlns:a16="http://schemas.microsoft.com/office/drawing/2014/main" val="20000"/>
                    </a:ext>
                  </a:extLst>
                </a:gridCol>
              </a:tblGrid>
              <a:tr h="2654750">
                <a:tc>
                  <a:txBody>
                    <a:bodyPr/>
                    <a:lstStyle/>
                    <a:p>
                      <a:pPr marL="457200" lvl="0" indent="-298450" algn="l" rtl="0">
                        <a:lnSpc>
                          <a:spcPct val="115000"/>
                        </a:lnSpc>
                        <a:spcBef>
                          <a:spcPts val="0"/>
                        </a:spcBef>
                        <a:spcAft>
                          <a:spcPts val="0"/>
                        </a:spcAft>
                        <a:buSzPts val="1100"/>
                        <a:buChar char="●"/>
                      </a:pPr>
                      <a:r>
                        <a:rPr lang="en" sz="1800"/>
                        <a:t>Your Application Questions Answered by IDOE </a:t>
                      </a:r>
                      <a:endParaRPr sz="1800"/>
                    </a:p>
                    <a:p>
                      <a:pPr marL="457200" lvl="0" indent="-298450" algn="l" rtl="0">
                        <a:lnSpc>
                          <a:spcPct val="115000"/>
                        </a:lnSpc>
                        <a:spcBef>
                          <a:spcPts val="0"/>
                        </a:spcBef>
                        <a:spcAft>
                          <a:spcPts val="0"/>
                        </a:spcAft>
                        <a:buSzPts val="1100"/>
                        <a:buChar char="●"/>
                      </a:pPr>
                      <a:r>
                        <a:rPr lang="en" sz="1800"/>
                        <a:t>Finalizing and Submitting Your Application - Open Help Sessions </a:t>
                      </a:r>
                      <a:endParaRPr sz="1800"/>
                    </a:p>
                    <a:p>
                      <a:pPr marL="457200" lvl="0" indent="-298450" algn="l" rtl="0">
                        <a:lnSpc>
                          <a:spcPct val="115000"/>
                        </a:lnSpc>
                        <a:spcBef>
                          <a:spcPts val="0"/>
                        </a:spcBef>
                        <a:spcAft>
                          <a:spcPts val="0"/>
                        </a:spcAft>
                        <a:buSzPts val="1100"/>
                        <a:buChar char="●"/>
                      </a:pPr>
                      <a:r>
                        <a:rPr lang="en" sz="1800">
                          <a:highlight>
                            <a:schemeClr val="lt1"/>
                          </a:highlight>
                        </a:rPr>
                        <a:t>Using the Feedback to Build Your Evidence </a:t>
                      </a:r>
                      <a:endParaRPr sz="1800">
                        <a:highlight>
                          <a:schemeClr val="lt1"/>
                        </a:highlight>
                      </a:endParaRPr>
                    </a:p>
                    <a:p>
                      <a:pPr marL="457200" lvl="0" indent="-298450" algn="l" rtl="0">
                        <a:lnSpc>
                          <a:spcPct val="115000"/>
                        </a:lnSpc>
                        <a:spcBef>
                          <a:spcPts val="0"/>
                        </a:spcBef>
                        <a:spcAft>
                          <a:spcPts val="0"/>
                        </a:spcAft>
                        <a:buSzPts val="1100"/>
                        <a:buChar char="●"/>
                      </a:pPr>
                      <a:r>
                        <a:rPr lang="en" sz="1800">
                          <a:highlight>
                            <a:srgbClr val="FFE599"/>
                          </a:highlight>
                        </a:rPr>
                        <a:t>Preparing for Your Site Visit </a:t>
                      </a:r>
                      <a:endParaRPr sz="1800">
                        <a:highlight>
                          <a:srgbClr val="FFE599"/>
                        </a:highlight>
                      </a:endParaRPr>
                    </a:p>
                    <a:p>
                      <a:pPr marL="457200" lvl="0" indent="-298450" algn="l" rtl="0">
                        <a:lnSpc>
                          <a:spcPct val="115000"/>
                        </a:lnSpc>
                        <a:spcBef>
                          <a:spcPts val="0"/>
                        </a:spcBef>
                        <a:spcAft>
                          <a:spcPts val="0"/>
                        </a:spcAft>
                        <a:buSzPts val="1100"/>
                        <a:buChar char="●"/>
                      </a:pPr>
                      <a:r>
                        <a:rPr lang="en" sz="1800"/>
                        <a:t>Learning from Each Other Showcase of schools</a:t>
                      </a:r>
                      <a:endParaRPr sz="1800"/>
                    </a:p>
                    <a:p>
                      <a:pPr marL="457200" lvl="0" indent="-298450" algn="l" rtl="0">
                        <a:lnSpc>
                          <a:spcPct val="115000"/>
                        </a:lnSpc>
                        <a:spcBef>
                          <a:spcPts val="0"/>
                        </a:spcBef>
                        <a:spcAft>
                          <a:spcPts val="0"/>
                        </a:spcAft>
                        <a:buSzPts val="1100"/>
                        <a:buChar char="●"/>
                      </a:pPr>
                      <a:r>
                        <a:rPr lang="en" sz="1800"/>
                        <a:t>Announcing &amp; Using Your Status </a:t>
                      </a:r>
                      <a:endParaRPr sz="1800"/>
                    </a:p>
                    <a:p>
                      <a:pPr marL="457200" lvl="0" indent="-298450" algn="l" rtl="0">
                        <a:lnSpc>
                          <a:spcPct val="115000"/>
                        </a:lnSpc>
                        <a:spcBef>
                          <a:spcPts val="0"/>
                        </a:spcBef>
                        <a:spcAft>
                          <a:spcPts val="0"/>
                        </a:spcAft>
                        <a:buSzPts val="1100"/>
                        <a:buChar char="●"/>
                      </a:pPr>
                      <a:r>
                        <a:rPr lang="en" sz="1800">
                          <a:solidFill>
                            <a:schemeClr val="accent6"/>
                          </a:solidFill>
                        </a:rPr>
                        <a:t>Getting Buy-In </a:t>
                      </a:r>
                      <a:endParaRPr sz="1800">
                        <a:solidFill>
                          <a:schemeClr val="accent6"/>
                        </a:solidFill>
                      </a:endParaRPr>
                    </a:p>
                    <a:p>
                      <a:pPr marL="457200" lvl="0" indent="-298450" algn="l" rtl="0">
                        <a:lnSpc>
                          <a:spcPct val="115000"/>
                        </a:lnSpc>
                        <a:spcBef>
                          <a:spcPts val="0"/>
                        </a:spcBef>
                        <a:spcAft>
                          <a:spcPts val="0"/>
                        </a:spcAft>
                        <a:buSzPts val="1100"/>
                        <a:buChar char="●"/>
                      </a:pPr>
                      <a:r>
                        <a:rPr lang="en" sz="1800">
                          <a:solidFill>
                            <a:schemeClr val="accent6"/>
                          </a:solidFill>
                        </a:rPr>
                        <a:t>2022-23 Application Review </a:t>
                      </a:r>
                      <a:endParaRPr sz="1800"/>
                    </a:p>
                  </a:txBody>
                  <a:tcPr marL="63500" marR="63500" marT="63500" marB="63500"/>
                </a:tc>
                <a:extLst>
                  <a:ext uri="{0D108BD9-81ED-4DB2-BD59-A6C34878D82A}">
                    <a16:rowId xmlns:a16="http://schemas.microsoft.com/office/drawing/2014/main" val="10000"/>
                  </a:ext>
                </a:extLst>
              </a:tr>
            </a:tbl>
          </a:graphicData>
        </a:graphic>
      </p:graphicFrame>
      <p:sp>
        <p:nvSpPr>
          <p:cNvPr id="93" name="Google Shape;93;p15"/>
          <p:cNvSpPr txBox="1"/>
          <p:nvPr/>
        </p:nvSpPr>
        <p:spPr>
          <a:xfrm>
            <a:off x="371350" y="188125"/>
            <a:ext cx="30000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201F1E"/>
                </a:solidFill>
              </a:rPr>
              <a:t>The Series…</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6"/>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99" name="Google Shape;99;p16">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6"/>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01" name="Google Shape;101;p16"/>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Site Visit Prep &amp; Purpose </a:t>
            </a:r>
            <a:endParaRPr sz="2800"/>
          </a:p>
        </p:txBody>
      </p:sp>
      <p:sp>
        <p:nvSpPr>
          <p:cNvPr id="102" name="Google Shape;102;p16"/>
          <p:cNvSpPr txBox="1"/>
          <p:nvPr/>
        </p:nvSpPr>
        <p:spPr>
          <a:xfrm>
            <a:off x="210025" y="1368700"/>
            <a:ext cx="8247300" cy="199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accent6"/>
                </a:solidFill>
              </a:rPr>
              <a:t>PURPOSE:</a:t>
            </a:r>
            <a:endParaRPr sz="2100">
              <a:solidFill>
                <a:schemeClr val="accent6"/>
              </a:solidFill>
            </a:endParaRPr>
          </a:p>
          <a:p>
            <a:pPr marL="0" lvl="0" indent="0" algn="l" rtl="0">
              <a:lnSpc>
                <a:spcPct val="115000"/>
              </a:lnSpc>
              <a:spcBef>
                <a:spcPts val="0"/>
              </a:spcBef>
              <a:spcAft>
                <a:spcPts val="0"/>
              </a:spcAft>
              <a:buNone/>
            </a:pP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CONFIRMATION of evidence submitted</a:t>
            </a:r>
            <a:endParaRPr sz="2100">
              <a:solidFill>
                <a:schemeClr val="accent6"/>
              </a:solidFill>
            </a:endParaRPr>
          </a:p>
          <a:p>
            <a:pPr marL="914400" lvl="0" indent="0" algn="l" rtl="0">
              <a:lnSpc>
                <a:spcPct val="115000"/>
              </a:lnSpc>
              <a:spcBef>
                <a:spcPts val="0"/>
              </a:spcBef>
              <a:spcAft>
                <a:spcPts val="0"/>
              </a:spcAft>
              <a:buNone/>
            </a:pP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DEMONSTRATE &amp; SUBSTANTIATE of missing elements </a:t>
            </a:r>
            <a:endParaRPr sz="210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08" name="Google Shape;108;p17">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7"/>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10" name="Google Shape;110;p17"/>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Site Visit Prep &amp; Purpose </a:t>
            </a:r>
            <a:endParaRPr sz="2800"/>
          </a:p>
        </p:txBody>
      </p:sp>
      <p:sp>
        <p:nvSpPr>
          <p:cNvPr id="111" name="Google Shape;111;p17"/>
          <p:cNvSpPr txBox="1"/>
          <p:nvPr/>
        </p:nvSpPr>
        <p:spPr>
          <a:xfrm>
            <a:off x="210025" y="1063900"/>
            <a:ext cx="8247300" cy="31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accent6"/>
                </a:solidFill>
              </a:rPr>
              <a:t>PREP:</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Meet with your STEM team/Review detailed score from IDOE</a:t>
            </a:r>
            <a:endParaRPr sz="2100">
              <a:solidFill>
                <a:schemeClr val="accent6"/>
              </a:solidFill>
            </a:endParaRPr>
          </a:p>
          <a:p>
            <a:pPr marL="1371600" lvl="1" indent="-361950" algn="l" rtl="0">
              <a:lnSpc>
                <a:spcPct val="115000"/>
              </a:lnSpc>
              <a:spcBef>
                <a:spcPts val="0"/>
              </a:spcBef>
              <a:spcAft>
                <a:spcPts val="0"/>
              </a:spcAft>
              <a:buClr>
                <a:schemeClr val="accent6"/>
              </a:buClr>
              <a:buSzPts val="2100"/>
              <a:buChar char="○"/>
            </a:pPr>
            <a:r>
              <a:rPr lang="en" sz="2100">
                <a:solidFill>
                  <a:schemeClr val="accent6"/>
                </a:solidFill>
              </a:rPr>
              <a:t>Determine - What visual/tangible evidence will you provide the visiting team with that will showcase the evidence submitted? </a:t>
            </a:r>
            <a:endParaRPr sz="2100">
              <a:solidFill>
                <a:schemeClr val="accent6"/>
              </a:solidFill>
            </a:endParaRPr>
          </a:p>
          <a:p>
            <a:pPr marL="1371600" lvl="1" indent="-361950" algn="l" rtl="0">
              <a:lnSpc>
                <a:spcPct val="115000"/>
              </a:lnSpc>
              <a:spcBef>
                <a:spcPts val="0"/>
              </a:spcBef>
              <a:spcAft>
                <a:spcPts val="0"/>
              </a:spcAft>
              <a:buClr>
                <a:schemeClr val="accent6"/>
              </a:buClr>
              <a:buSzPts val="2100"/>
              <a:buChar char="○"/>
            </a:pPr>
            <a:r>
              <a:rPr lang="en" sz="2100">
                <a:solidFill>
                  <a:schemeClr val="accent6"/>
                </a:solidFill>
              </a:rPr>
              <a:t>Identify areas you did NOT receive all points that you disagree with &amp; how you will </a:t>
            </a:r>
            <a:r>
              <a:rPr lang="en" sz="2100" u="sng">
                <a:solidFill>
                  <a:schemeClr val="accent6"/>
                </a:solidFill>
              </a:rPr>
              <a:t>showcase</a:t>
            </a:r>
            <a:r>
              <a:rPr lang="en" sz="2100">
                <a:solidFill>
                  <a:schemeClr val="accent6"/>
                </a:solidFill>
              </a:rPr>
              <a:t> why you deserve those points.</a:t>
            </a:r>
            <a:endParaRPr sz="210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17" name="Google Shape;117;p18">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8"/>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19" name="Google Shape;119;p18"/>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Day Of…</a:t>
            </a:r>
            <a:endParaRPr sz="2800"/>
          </a:p>
        </p:txBody>
      </p:sp>
      <p:sp>
        <p:nvSpPr>
          <p:cNvPr id="120" name="Google Shape;120;p18"/>
          <p:cNvSpPr txBox="1"/>
          <p:nvPr/>
        </p:nvSpPr>
        <p:spPr>
          <a:xfrm>
            <a:off x="210025" y="1292500"/>
            <a:ext cx="8247300" cy="27384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Key Players, the whole internal team doesn’t need to be there, but have adequate representation from partners</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They are more interested in seeing your STEM evidence in ACTION! </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Be VERY explicit if you show them new evidence for an area you DID NOT get all the points </a:t>
            </a:r>
            <a:endParaRPr sz="2100">
              <a:solidFill>
                <a:schemeClr val="accent6"/>
              </a:solidFill>
            </a:endParaRPr>
          </a:p>
          <a:p>
            <a:pPr marL="914400" lvl="1" indent="-361950" algn="l" rtl="0">
              <a:lnSpc>
                <a:spcPct val="115000"/>
              </a:lnSpc>
              <a:spcBef>
                <a:spcPts val="0"/>
              </a:spcBef>
              <a:spcAft>
                <a:spcPts val="0"/>
              </a:spcAft>
              <a:buClr>
                <a:schemeClr val="accent6"/>
              </a:buClr>
              <a:buSzPts val="2100"/>
              <a:buChar char="○"/>
            </a:pPr>
            <a:r>
              <a:rPr lang="en" sz="2100">
                <a:solidFill>
                  <a:schemeClr val="accent6"/>
                </a:solidFill>
              </a:rPr>
              <a:t>CALL THIS OUT </a:t>
            </a:r>
            <a:r>
              <a:rPr lang="en" sz="2100" u="sng">
                <a:solidFill>
                  <a:schemeClr val="accent6"/>
                </a:solidFill>
              </a:rPr>
              <a:t>CLEARLY</a:t>
            </a:r>
            <a:endParaRPr sz="2100" u="sng">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26" name="Google Shape;126;p19">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9"/>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28" name="Google Shape;128;p19"/>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Day Of…</a:t>
            </a:r>
            <a:endParaRPr sz="2800"/>
          </a:p>
        </p:txBody>
      </p:sp>
      <p:sp>
        <p:nvSpPr>
          <p:cNvPr id="129" name="Google Shape;129;p19"/>
          <p:cNvSpPr txBox="1"/>
          <p:nvPr/>
        </p:nvSpPr>
        <p:spPr>
          <a:xfrm>
            <a:off x="210025" y="1444900"/>
            <a:ext cx="8247300" cy="16230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Have an agenda/schedule to follow &amp; stick to it</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Prep your teachers and students for your visitors</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No dog-and-pony show…..they can tell </a:t>
            </a:r>
            <a:endParaRPr sz="2100">
              <a:solidFill>
                <a:schemeClr val="accent6"/>
              </a:solidFill>
            </a:endParaRPr>
          </a:p>
          <a:p>
            <a:pPr marL="457200" lvl="0" indent="0" algn="l" rtl="0">
              <a:lnSpc>
                <a:spcPct val="115000"/>
              </a:lnSpc>
              <a:spcBef>
                <a:spcPts val="0"/>
              </a:spcBef>
              <a:spcAft>
                <a:spcPts val="0"/>
              </a:spcAft>
              <a:buNone/>
            </a:pPr>
            <a:endParaRPr sz="2100">
              <a:solidFill>
                <a:schemeClr val="accent6"/>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On-screen Show (16:9)</PresentationFormat>
  <Paragraphs>153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Merriweather</vt:lpstr>
      <vt:lpstr>Roboto</vt:lpstr>
      <vt:lpstr>Arvo</vt:lpstr>
      <vt:lpstr>Arial</vt:lpstr>
      <vt:lpstr>Simple Light</vt:lpstr>
      <vt:lpstr>PowerPoint Presentation</vt:lpstr>
      <vt:lpstr>The Road to STEM Certification: Preparing for Your Site Visit</vt:lpstr>
      <vt:lpstr>Who I Am…</vt:lpstr>
      <vt:lpstr>Today’s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Martie Hoofer</cp:lastModifiedBy>
  <cp:revision>1</cp:revision>
  <dcterms:modified xsi:type="dcterms:W3CDTF">2022-02-11T13:59:16Z</dcterms:modified>
</cp:coreProperties>
</file>