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6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7"/>
  </p:notesMasterIdLst>
  <p:sldIdLst>
    <p:sldId id="27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096365-8DD4-46F5-B01A-0B3ADE4DD958}">
  <a:tblStyle styleId="{C8096365-8DD4-46F5-B01A-0B3ADE4DD9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08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0da617b0f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0da617b0f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a82131de8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1a82131de8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a82131de8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1a82131de8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a82131de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1a82131de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a82131de8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1a82131de8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a82131de8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a82131de8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a82131de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1a82131de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a82131de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a82131de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1a82131de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1a82131de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a82131de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1a82131de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a82131de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a82131de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a82131de8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1a82131de8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1a82131de8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1a82131de8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a82131de8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1a82131de8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a82131de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1a82131de8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SC 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a Services Text Slide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SC Text Slide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_1">
  <p:cSld name="CAPTION_ONL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 txBox="1">
            <a:spLocks noGrp="1"/>
          </p:cNvSpPr>
          <p:nvPr>
            <p:ph type="body" idx="1"/>
          </p:nvPr>
        </p:nvSpPr>
        <p:spPr>
          <a:xfrm>
            <a:off x="304425" y="395370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_AND_BODY_4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3">
  <p:cSld name="BLANK_3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_7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_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4">
  <p:cSld name="BLANK_4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 txBox="1">
            <a:spLocks noGrp="1"/>
          </p:cNvSpPr>
          <p:nvPr>
            <p:ph type="title"/>
          </p:nvPr>
        </p:nvSpPr>
        <p:spPr>
          <a:xfrm>
            <a:off x="457200" y="338306"/>
            <a:ext cx="8229600" cy="7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highlight>
                  <a:srgbClr val="F3F3F3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ESC Text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3505200" y="4869656"/>
            <a:ext cx="21336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5">
  <p:cSld name="TITLE_5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iana Online Title Slide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5"/>
          <p:cNvPicPr preferRelativeResize="0"/>
          <p:nvPr/>
        </p:nvPicPr>
        <p:blipFill rotWithShape="1">
          <a:blip r:embed="rId3">
            <a:alphaModFix/>
          </a:blip>
          <a:srcRect r="24511"/>
          <a:stretch/>
        </p:blipFill>
        <p:spPr>
          <a:xfrm>
            <a:off x="945200" y="1627400"/>
            <a:ext cx="6691549" cy="164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ducation Service Centers Text Slide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title" idx="2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Connect Title Slide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" name="Google Shape;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800" y="1524000"/>
            <a:ext cx="6654400" cy="182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Connect Text Slide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iver Education Title Slide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iver Education Text Slide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500550" y="12468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a Services Title Slide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Google Shape;3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175" y="2006200"/>
            <a:ext cx="7581900" cy="10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  <a:defRPr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2781300" y="2983650"/>
            <a:ext cx="3309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17193C"/>
                </a:solidFill>
                <a:latin typeface="Roboto"/>
                <a:ea typeface="Roboto"/>
                <a:cs typeface="Roboto"/>
                <a:sym typeface="Roboto"/>
              </a:rPr>
              <a:t>Presentation by:</a:t>
            </a:r>
            <a:endParaRPr sz="3000" dirty="0">
              <a:solidFill>
                <a:srgbClr val="17193C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17193C"/>
                </a:solidFill>
                <a:latin typeface="Roboto"/>
                <a:ea typeface="Roboto"/>
                <a:cs typeface="Roboto"/>
                <a:sym typeface="Roboto"/>
              </a:rPr>
              <a:t>Jessica Miller</a:t>
            </a:r>
            <a:endParaRPr sz="3000" dirty="0">
              <a:solidFill>
                <a:srgbClr val="17193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1750213" y="67804"/>
            <a:ext cx="58278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17193C"/>
                </a:solidFill>
                <a:latin typeface="Roboto"/>
                <a:ea typeface="Roboto"/>
                <a:cs typeface="Roboto"/>
                <a:sym typeface="Roboto"/>
              </a:rPr>
              <a:t>Number Talks: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17193C"/>
                </a:solidFill>
                <a:latin typeface="Roboto"/>
                <a:ea typeface="Roboto"/>
                <a:cs typeface="Roboto"/>
                <a:sym typeface="Roboto"/>
              </a:rPr>
              <a:t>Multiplication &amp; Division</a:t>
            </a:r>
            <a:endParaRPr sz="4800" b="1" dirty="0">
              <a:solidFill>
                <a:srgbClr val="17193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Picture 4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3A1CF624-30C2-4A0F-AD3B-19573446C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750" y="1592177"/>
            <a:ext cx="2649150" cy="27829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" name="Google Shape;164;p38"/>
          <p:cNvGraphicFramePr/>
          <p:nvPr/>
        </p:nvGraphicFramePr>
        <p:xfrm>
          <a:off x="218500" y="150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{C8096365-8DD4-46F5-B01A-0B3ADE4DD958}</a:tableStyleId>
              </a:tblPr>
              <a:tblGrid>
                <a:gridCol w="437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Common Multiplication Strategies</a:t>
                      </a:r>
                      <a:endParaRPr sz="16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Common Division Strategies</a:t>
                      </a:r>
                      <a:endParaRPr sz="16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0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73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Repeated Addition or Skip Counting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73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Making Landmark or Friendly Numbers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73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Partial Products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73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Doubling, Halving, and Doubling &amp; Halving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Breaking factors apart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73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Repeated Subtraction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73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Sharing out one or more at a time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73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Multiplying Up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73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Partial Quotients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733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Reasoning with Proportions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733"/>
                        </a:buClr>
                        <a:buSzPts val="1100"/>
                        <a:buFont typeface="Arial"/>
                        <a:buNone/>
                      </a:pP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5" name="Google Shape;165;p38"/>
          <p:cNvSpPr txBox="1">
            <a:spLocks noGrp="1"/>
          </p:cNvSpPr>
          <p:nvPr>
            <p:ph type="title"/>
          </p:nvPr>
        </p:nvSpPr>
        <p:spPr>
          <a:xfrm>
            <a:off x="1593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multiplication and division strategies might my students use?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I plan a Number Talk?</a:t>
            </a:r>
            <a:endParaRPr/>
          </a:p>
        </p:txBody>
      </p:sp>
      <p:sp>
        <p:nvSpPr>
          <p:cNvPr id="171" name="Google Shape;171;p39"/>
          <p:cNvSpPr/>
          <p:nvPr/>
        </p:nvSpPr>
        <p:spPr>
          <a:xfrm>
            <a:off x="3663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1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Choose a computation problem or computation string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Google Shape;172;p39"/>
          <p:cNvSpPr/>
          <p:nvPr/>
        </p:nvSpPr>
        <p:spPr>
          <a:xfrm>
            <a:off x="26142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2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Anticipate the strategies your students might use to solve the problems.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39"/>
          <p:cNvSpPr/>
          <p:nvPr/>
        </p:nvSpPr>
        <p:spPr>
          <a:xfrm>
            <a:off x="48621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3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Consider how you will document student thinking and connect to big ideas.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I make the math visible?</a:t>
            </a:r>
            <a:endParaRPr/>
          </a:p>
        </p:txBody>
      </p:sp>
      <p:graphicFrame>
        <p:nvGraphicFramePr>
          <p:cNvPr id="179" name="Google Shape;179;p40"/>
          <p:cNvGraphicFramePr/>
          <p:nvPr/>
        </p:nvGraphicFramePr>
        <p:xfrm>
          <a:off x="381000" y="1322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{C8096365-8DD4-46F5-B01A-0B3ADE4DD958}</a:tableStyleId>
              </a:tblPr>
              <a:tblGrid>
                <a:gridCol w="2866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400">
                          <a:solidFill>
                            <a:srgbClr val="0017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Number sentences</a:t>
                      </a:r>
                      <a:endParaRPr sz="2400">
                        <a:solidFill>
                          <a:srgbClr val="00173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400">
                          <a:solidFill>
                            <a:srgbClr val="0017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Number Line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2400">
                          <a:solidFill>
                            <a:srgbClr val="0017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Arrays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rgbClr val="0017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Area Model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rgbClr val="00173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What else?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I plan a Number Talk?</a:t>
            </a:r>
            <a:endParaRPr/>
          </a:p>
        </p:txBody>
      </p:sp>
      <p:sp>
        <p:nvSpPr>
          <p:cNvPr id="185" name="Google Shape;185;p41"/>
          <p:cNvSpPr/>
          <p:nvPr/>
        </p:nvSpPr>
        <p:spPr>
          <a:xfrm>
            <a:off x="3663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1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Choose a computation problem or computation string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41"/>
          <p:cNvSpPr/>
          <p:nvPr/>
        </p:nvSpPr>
        <p:spPr>
          <a:xfrm>
            <a:off x="26142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2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Anticipate the strategies your students might use to solve the problems.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41"/>
          <p:cNvSpPr/>
          <p:nvPr/>
        </p:nvSpPr>
        <p:spPr>
          <a:xfrm>
            <a:off x="48621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3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Consider how you will document student thinking and connect to big ideas.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" name="Google Shape;188;p41"/>
          <p:cNvSpPr/>
          <p:nvPr/>
        </p:nvSpPr>
        <p:spPr>
          <a:xfrm>
            <a:off x="71100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4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Plan how you will wrap-up and focus student thinking on various strategies.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I get started?</a:t>
            </a:r>
            <a:endParaRPr/>
          </a:p>
        </p:txBody>
      </p:sp>
      <p:sp>
        <p:nvSpPr>
          <p:cNvPr id="194" name="Google Shape;194;p42"/>
          <p:cNvSpPr txBox="1">
            <a:spLocks noGrp="1"/>
          </p:cNvSpPr>
          <p:nvPr>
            <p:ph type="body" idx="1"/>
          </p:nvPr>
        </p:nvSpPr>
        <p:spPr>
          <a:xfrm>
            <a:off x="311700" y="1355900"/>
            <a:ext cx="8520600" cy="27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 try!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Be patient with yourself and your students!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Plan routines and expectations.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Start small.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3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200" name="Google Shape;200;p43"/>
          <p:cNvSpPr txBox="1">
            <a:spLocks noGrp="1"/>
          </p:cNvSpPr>
          <p:nvPr>
            <p:ph type="title"/>
          </p:nvPr>
        </p:nvSpPr>
        <p:spPr>
          <a:xfrm>
            <a:off x="311700" y="584000"/>
            <a:ext cx="627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0"/>
              <a:t>Number Talks: Addition and Subtraction</a:t>
            </a:r>
            <a:endParaRPr sz="2600" b="0"/>
          </a:p>
        </p:txBody>
      </p:sp>
      <p:sp>
        <p:nvSpPr>
          <p:cNvPr id="201" name="Google Shape;201;p43"/>
          <p:cNvSpPr txBox="1"/>
          <p:nvPr/>
        </p:nvSpPr>
        <p:spPr>
          <a:xfrm>
            <a:off x="311700" y="1586200"/>
            <a:ext cx="8520600" cy="13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1733"/>
                </a:solidFill>
                <a:latin typeface="Roboto"/>
                <a:ea typeface="Roboto"/>
                <a:cs typeface="Roboto"/>
                <a:sym typeface="Roboto"/>
              </a:rPr>
              <a:t>Jessica Miller, Keep Indiana Learning</a:t>
            </a:r>
            <a:endParaRPr sz="2100">
              <a:solidFill>
                <a:srgbClr val="0017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1733"/>
                </a:solidFill>
                <a:latin typeface="Roboto"/>
                <a:ea typeface="Roboto"/>
                <a:cs typeface="Roboto"/>
                <a:sym typeface="Roboto"/>
              </a:rPr>
              <a:t>@JLMillerIC</a:t>
            </a:r>
            <a:endParaRPr sz="2100">
              <a:solidFill>
                <a:srgbClr val="0017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1733"/>
                </a:solidFill>
                <a:latin typeface="Roboto"/>
                <a:ea typeface="Roboto"/>
                <a:cs typeface="Roboto"/>
                <a:sym typeface="Roboto"/>
              </a:rPr>
              <a:t>jmiller@ciesc.org</a:t>
            </a:r>
            <a:endParaRPr sz="2100">
              <a:solidFill>
                <a:srgbClr val="00173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2" name="Google Shape;20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3125" y="1468850"/>
            <a:ext cx="2429174" cy="242917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3"/>
          <p:cNvSpPr txBox="1"/>
          <p:nvPr/>
        </p:nvSpPr>
        <p:spPr>
          <a:xfrm>
            <a:off x="311700" y="3091650"/>
            <a:ext cx="5416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Source: </a:t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Bay-Williams, J. M., SanGiovanni, J., &amp; Tondevold, C. (2021). Figuring out fluency in mathematics </a:t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teaching and learning, grades K-8: Moving beyond basic facts and memorization. Corwin. </a:t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Parrish, S. (2014). Number talks: Helping children build mental math and computation strategies, </a:t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grades K-5. Math Solutions. 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0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Intentions</a:t>
            </a:r>
            <a:endParaRPr/>
          </a:p>
        </p:txBody>
      </p:sp>
      <p:sp>
        <p:nvSpPr>
          <p:cNvPr id="108" name="Google Shape;108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Participants will learn a replicable number talk routine.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"/>
              <a:t>Participants will learn a variety of computation strategies that students might use in a number talk.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1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Number Talk?</a:t>
            </a:r>
            <a:endParaRPr/>
          </a:p>
        </p:txBody>
      </p:sp>
      <p:sp>
        <p:nvSpPr>
          <p:cNvPr id="114" name="Google Shape;114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daily mental routine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focused on number sense and computation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supports a variety of ages and operations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targeted to the needs of the class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supports sense-making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connects representations and strategies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2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use Number Talks?</a:t>
            </a:r>
            <a:endParaRPr/>
          </a:p>
        </p:txBody>
      </p:sp>
      <p:sp>
        <p:nvSpPr>
          <p:cNvPr id="120" name="Google Shape;120;p32"/>
          <p:cNvSpPr/>
          <p:nvPr/>
        </p:nvSpPr>
        <p:spPr>
          <a:xfrm>
            <a:off x="1841424" y="2362262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Students need repeated and distributed practice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32"/>
          <p:cNvSpPr/>
          <p:nvPr/>
        </p:nvSpPr>
        <p:spPr>
          <a:xfrm>
            <a:off x="68800" y="13783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Mental Math supports number sense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32"/>
          <p:cNvSpPr/>
          <p:nvPr/>
        </p:nvSpPr>
        <p:spPr>
          <a:xfrm>
            <a:off x="3614048" y="1378396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Students need time to develop strategies through choice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32"/>
          <p:cNvSpPr/>
          <p:nvPr/>
        </p:nvSpPr>
        <p:spPr>
          <a:xfrm>
            <a:off x="5386672" y="2362262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Supports student agency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32"/>
          <p:cNvSpPr/>
          <p:nvPr/>
        </p:nvSpPr>
        <p:spPr>
          <a:xfrm>
            <a:off x="7159296" y="1378400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Makes learning and thinking visible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3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a Number Talk go?</a:t>
            </a:r>
            <a:endParaRPr/>
          </a:p>
        </p:txBody>
      </p:sp>
      <p:graphicFrame>
        <p:nvGraphicFramePr>
          <p:cNvPr id="130" name="Google Shape;130;p33"/>
          <p:cNvGraphicFramePr/>
          <p:nvPr/>
        </p:nvGraphicFramePr>
        <p:xfrm>
          <a:off x="111025" y="896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{C8096365-8DD4-46F5-B01A-0B3ADE4DD958}</a:tableStyleId>
              </a:tblPr>
              <a:tblGrid>
                <a:gridCol w="662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8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endParaRPr sz="24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Show students the problem.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</a:t>
                      </a:r>
                      <a:endParaRPr sz="24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Students solve mentally.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</a:t>
                      </a:r>
                      <a:endParaRPr sz="24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When all students are ready, the teacher calls on students to share their strategy. 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oboto"/>
                          <a:ea typeface="Roboto"/>
                          <a:cs typeface="Roboto"/>
                          <a:sym typeface="Roboto"/>
                        </a:rPr>
                        <a:t>4</a:t>
                      </a:r>
                      <a:endParaRPr sz="24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teacher records the mathematical thinking using mathematical symbols and language, making sure to connect to the expected learning.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Roboto"/>
                          <a:ea typeface="Roboto"/>
                          <a:cs typeface="Roboto"/>
                          <a:sym typeface="Roboto"/>
                        </a:rPr>
                        <a:t>5</a:t>
                      </a:r>
                      <a:endParaRPr sz="24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Students reflect on the strategies shared and their own strategy.</a:t>
                      </a:r>
                      <a:endParaRPr sz="190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45700" marR="45700" marT="45700" marB="457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I plan a Number Talk?</a:t>
            </a:r>
            <a:endParaRPr/>
          </a:p>
        </p:txBody>
      </p:sp>
      <p:sp>
        <p:nvSpPr>
          <p:cNvPr id="136" name="Google Shape;136;p34"/>
          <p:cNvSpPr/>
          <p:nvPr/>
        </p:nvSpPr>
        <p:spPr>
          <a:xfrm>
            <a:off x="3663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1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Choose a computation problem or computation string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5"/>
          <p:cNvSpPr txBox="1">
            <a:spLocks noGrp="1"/>
          </p:cNvSpPr>
          <p:nvPr>
            <p:ph type="title"/>
          </p:nvPr>
        </p:nvSpPr>
        <p:spPr>
          <a:xfrm>
            <a:off x="2355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What might I think about when choosing a Number Talk?</a:t>
            </a:r>
            <a:endParaRPr sz="2500"/>
          </a:p>
        </p:txBody>
      </p:sp>
      <p:sp>
        <p:nvSpPr>
          <p:cNvPr id="142" name="Google Shape;142;p35"/>
          <p:cNvSpPr/>
          <p:nvPr/>
        </p:nvSpPr>
        <p:spPr>
          <a:xfrm>
            <a:off x="1124325" y="1120272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Roboto"/>
                <a:ea typeface="Roboto"/>
                <a:cs typeface="Roboto"/>
                <a:sym typeface="Roboto"/>
              </a:rPr>
              <a:t>What skill are my students practicing?</a:t>
            </a:r>
            <a:endParaRPr sz="15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35"/>
          <p:cNvSpPr/>
          <p:nvPr/>
        </p:nvSpPr>
        <p:spPr>
          <a:xfrm>
            <a:off x="3690438" y="1120272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Roboto"/>
                <a:ea typeface="Roboto"/>
                <a:cs typeface="Roboto"/>
                <a:sym typeface="Roboto"/>
              </a:rPr>
              <a:t>What skills might we need to revisit?</a:t>
            </a:r>
            <a:endParaRPr sz="15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35"/>
          <p:cNvSpPr/>
          <p:nvPr/>
        </p:nvSpPr>
        <p:spPr>
          <a:xfrm>
            <a:off x="6256550" y="1120272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Roboto"/>
                <a:ea typeface="Roboto"/>
                <a:cs typeface="Roboto"/>
                <a:sym typeface="Roboto"/>
              </a:rPr>
              <a:t>What are we getting ready to learn and how can a Number Talk help?</a:t>
            </a:r>
            <a:endParaRPr sz="15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35"/>
          <p:cNvSpPr/>
          <p:nvPr/>
        </p:nvSpPr>
        <p:spPr>
          <a:xfrm>
            <a:off x="3738150" y="33233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6DEB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Roboto"/>
                <a:ea typeface="Roboto"/>
                <a:cs typeface="Roboto"/>
                <a:sym typeface="Roboto"/>
              </a:rPr>
              <a:t>What do my students already know and what do they need to know next?</a:t>
            </a:r>
            <a:endParaRPr sz="15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35"/>
          <p:cNvSpPr/>
          <p:nvPr/>
        </p:nvSpPr>
        <p:spPr>
          <a:xfrm rot="5400000">
            <a:off x="4367100" y="-524375"/>
            <a:ext cx="409800" cy="7203000"/>
          </a:xfrm>
          <a:prstGeom prst="homePlate">
            <a:avLst>
              <a:gd name="adj" fmla="val 50000"/>
            </a:avLst>
          </a:prstGeom>
          <a:noFill/>
          <a:ln w="38100" cap="flat" cmpd="sng">
            <a:solidFill>
              <a:srgbClr val="0017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I plan a Number Talk?</a:t>
            </a:r>
            <a:endParaRPr/>
          </a:p>
        </p:txBody>
      </p:sp>
      <p:sp>
        <p:nvSpPr>
          <p:cNvPr id="152" name="Google Shape;152;p36"/>
          <p:cNvSpPr/>
          <p:nvPr/>
        </p:nvSpPr>
        <p:spPr>
          <a:xfrm>
            <a:off x="3663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1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Choose a computation problem or computation string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36"/>
          <p:cNvSpPr/>
          <p:nvPr/>
        </p:nvSpPr>
        <p:spPr>
          <a:xfrm>
            <a:off x="2614200" y="1737897"/>
            <a:ext cx="1667700" cy="1667700"/>
          </a:xfrm>
          <a:prstGeom prst="snip1Rect">
            <a:avLst>
              <a:gd name="adj" fmla="val 16667"/>
            </a:avLst>
          </a:prstGeom>
          <a:solidFill>
            <a:srgbClr val="F3E7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2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Anticipate the strategies your students might use to solve the problems.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7"/>
          <p:cNvSpPr txBox="1">
            <a:spLocks noGrp="1"/>
          </p:cNvSpPr>
          <p:nvPr>
            <p:ph type="title"/>
          </p:nvPr>
        </p:nvSpPr>
        <p:spPr>
          <a:xfrm>
            <a:off x="1593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multiplication &amp; division strategies </a:t>
            </a:r>
            <a:r>
              <a:rPr lang="en" dirty="0"/>
              <a:t>might my students use?</a:t>
            </a:r>
            <a:endParaRPr dirty="0"/>
          </a:p>
        </p:txBody>
      </p:sp>
      <p:sp>
        <p:nvSpPr>
          <p:cNvPr id="159" name="Google Shape;159;p37"/>
          <p:cNvSpPr txBox="1">
            <a:spLocks noGrp="1"/>
          </p:cNvSpPr>
          <p:nvPr>
            <p:ph type="body" idx="1"/>
          </p:nvPr>
        </p:nvSpPr>
        <p:spPr>
          <a:xfrm>
            <a:off x="311700" y="1781725"/>
            <a:ext cx="8520600" cy="27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1733"/>
      </a:dk1>
      <a:lt1>
        <a:srgbClr val="FFFFFF"/>
      </a:lt1>
      <a:dk2>
        <a:srgbClr val="001733"/>
      </a:dk2>
      <a:lt2>
        <a:srgbClr val="EEEEEE"/>
      </a:lt2>
      <a:accent1>
        <a:srgbClr val="169444"/>
      </a:accent1>
      <a:accent2>
        <a:srgbClr val="FF8F01"/>
      </a:accent2>
      <a:accent3>
        <a:srgbClr val="ABD81A"/>
      </a:accent3>
      <a:accent4>
        <a:srgbClr val="C6121E"/>
      </a:accent4>
      <a:accent5>
        <a:srgbClr val="167A91"/>
      </a:accent5>
      <a:accent6>
        <a:srgbClr val="000000"/>
      </a:accent6>
      <a:hlink>
        <a:srgbClr val="1694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573</Words>
  <Application>Microsoft Office PowerPoint</Application>
  <PresentationFormat>On-screen Show (16:9)</PresentationFormat>
  <Paragraphs>96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Roboto</vt:lpstr>
      <vt:lpstr>Simple Light</vt:lpstr>
      <vt:lpstr>PowerPoint Presentation</vt:lpstr>
      <vt:lpstr>Learning Intentions</vt:lpstr>
      <vt:lpstr>What is a Number Talk?</vt:lpstr>
      <vt:lpstr>Why use Number Talks?</vt:lpstr>
      <vt:lpstr>How does a Number Talk go?</vt:lpstr>
      <vt:lpstr>How do I plan a Number Talk?</vt:lpstr>
      <vt:lpstr>What might I think about when choosing a Number Talk?</vt:lpstr>
      <vt:lpstr>How do I plan a Number Talk?</vt:lpstr>
      <vt:lpstr>What multiplication &amp; division strategies might my students use?</vt:lpstr>
      <vt:lpstr>What multiplication and division strategies might my students use?</vt:lpstr>
      <vt:lpstr>How do I plan a Number Talk?</vt:lpstr>
      <vt:lpstr>How might I make the math visible?</vt:lpstr>
      <vt:lpstr>How do I plan a Number Talk?</vt:lpstr>
      <vt:lpstr>How do I get started?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Martie Hoofer</cp:lastModifiedBy>
  <cp:revision>3</cp:revision>
  <dcterms:modified xsi:type="dcterms:W3CDTF">2022-04-05T13:22:37Z</dcterms:modified>
</cp:coreProperties>
</file>