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Arv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Arvo-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Arvo-italic.fntdata"/><Relationship Id="rId12" Type="http://schemas.openxmlformats.org/officeDocument/2006/relationships/slide" Target="slides/slide7.xml"/><Relationship Id="rId34" Type="http://schemas.openxmlformats.org/officeDocument/2006/relationships/font" Target="fonts/Arv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Arv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3plearning.com/blog/connectingsamrmode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athleenamorris.com/2018/06/12/digital-footprint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manetech.com/take-contro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manetech.com/take-contro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7e31cddb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f7e31cddbe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https://www.3plearning.com/blog/connectingsamrmodel/</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7e31cddb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f7e31cddbe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7e31cddb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f7e31cddbe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7e31cddb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f7e31cddbe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7e31cddb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f7e31cddbe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 for Noun project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7e31cddb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f7e31cddbe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https://www.kathleenamorris.com/2018/06/12/digital-footprints/</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7e31cddb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f7e31cddbe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7e31cddb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f7e31cddbe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7e31cddb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f7e31cddbe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7e31cddb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f7e31cddbe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3e5da9f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Hello and welcome to our session, TITLE OF THE SESSION. I am NAME, TITLE, ORG. Thank you for joining me/us at Keep Indiana Learning.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Before we get started, a few quick notes about this ON24 platform.  You can resize, move, and minimize all the windows on the screen to best suit your learning style.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The slides and resources mentioned in the session can be accessed in the Related Content box. If you do not see the Related Content box, you can click on the checklist icon from the toolbar. Feel free to pause the video as needed.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You can ask questions throughout the session using the Q&amp;A tool from the toolbar. If this is an On Demand session, those questions will be sent to me via email and I will respond back to you at the email you used for registration.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PGPS are available after you have watched 85% of this session. Click on the certificate icon in the toolbar to download your PGPs.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Let’s get started!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7e31cddb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f7e31cddbe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https://www.humanetech.com/take-control</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7e31cddb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f7e31cddbe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https://www.humanetech.com/take-control</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f39ddc1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f39ddc1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9d7770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this the last slide in your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7e31cdd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f7e31cddb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7e31cddb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f7e31cddbe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7e31cddb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f7e31cddbe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7e31cdd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f7e31cddb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f7e31cddb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f7e31cddbe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7e31cddb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f7e31cddbe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4"/>
          <p:cNvCxnSpPr/>
          <p:nvPr/>
        </p:nvCxnSpPr>
        <p:spPr>
          <a:xfrm>
            <a:off x="4550550" y="1789025"/>
            <a:ext cx="0" cy="1927500"/>
          </a:xfrm>
          <a:prstGeom prst="straightConnector1">
            <a:avLst/>
          </a:prstGeom>
          <a:noFill/>
          <a:ln cap="flat" cmpd="sng" w="38100">
            <a:solidFill>
              <a:schemeClr val="dk1"/>
            </a:solidFill>
            <a:prstDash val="solid"/>
            <a:round/>
            <a:headEnd len="med" w="med" type="none"/>
            <a:tailEnd len="med" w="med" type="none"/>
          </a:ln>
        </p:spPr>
      </p:cxnSp>
      <p:sp>
        <p:nvSpPr>
          <p:cNvPr id="19" name="Google Shape;19;p4"/>
          <p:cNvSpPr txBox="1"/>
          <p:nvPr>
            <p:ph idx="12" type="sldNum"/>
          </p:nvPr>
        </p:nvSpPr>
        <p:spPr>
          <a:xfrm>
            <a:off x="8524708" y="4663192"/>
            <a:ext cx="548700" cy="393600"/>
          </a:xfrm>
          <a:prstGeom prst="rect">
            <a:avLst/>
          </a:prstGeom>
        </p:spPr>
        <p:txBody>
          <a:bodyPr anchorCtr="0" anchor="ctr" bIns="91425" lIns="91425" spcFirstLastPara="1" rIns="91425" wrap="square" tIns="91425">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type="ctrTitle"/>
          </p:nvPr>
        </p:nvSpPr>
        <p:spPr>
          <a:xfrm>
            <a:off x="111322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1" name="Google Shape;21;p4"/>
          <p:cNvSpPr txBox="1"/>
          <p:nvPr>
            <p:ph idx="1" type="subTitle"/>
          </p:nvPr>
        </p:nvSpPr>
        <p:spPr>
          <a:xfrm>
            <a:off x="114727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2" name="Google Shape;22;p4"/>
          <p:cNvSpPr txBox="1"/>
          <p:nvPr>
            <p:ph idx="2" type="ctrTitle"/>
          </p:nvPr>
        </p:nvSpPr>
        <p:spPr>
          <a:xfrm>
            <a:off x="481837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3" name="Google Shape;23;p4"/>
          <p:cNvSpPr txBox="1"/>
          <p:nvPr>
            <p:ph idx="3" type="subTitle"/>
          </p:nvPr>
        </p:nvSpPr>
        <p:spPr>
          <a:xfrm>
            <a:off x="485242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4" name="Google Shape;24;p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p:txBody>
      </p:sp>
      <p:sp>
        <p:nvSpPr>
          <p:cNvPr id="25" name="Google Shape;25;p4"/>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35" name="Google Shape;35;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 name="Google Shape;36;p6"/>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167A91"/>
                </a:solidFill>
                <a:latin typeface="Roboto"/>
                <a:ea typeface="Roboto"/>
                <a:cs typeface="Roboto"/>
                <a:sym typeface="Roboto"/>
              </a:rPr>
              <a:t>Thank you!</a:t>
            </a:r>
            <a:endParaRPr b="1" sz="3600">
              <a:solidFill>
                <a:srgbClr val="167A91"/>
              </a:solidFill>
              <a:latin typeface="Roboto"/>
              <a:ea typeface="Roboto"/>
              <a:cs typeface="Roboto"/>
              <a:sym typeface="Roboto"/>
            </a:endParaRPr>
          </a:p>
          <a:p>
            <a:pPr indent="0" lvl="0" marL="0" rtl="0" algn="l">
              <a:spcBef>
                <a:spcPts val="0"/>
              </a:spcBef>
              <a:spcAft>
                <a:spcPts val="0"/>
              </a:spcAft>
              <a:buNone/>
            </a:pPr>
            <a:r>
              <a:t/>
            </a:r>
            <a:endParaRPr b="1" sz="2500">
              <a:solidFill>
                <a:srgbClr val="001733"/>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Visit </a:t>
            </a:r>
            <a:r>
              <a:rPr b="1" lang="en" sz="3400">
                <a:solidFill>
                  <a:srgbClr val="167A91"/>
                </a:solidFill>
                <a:latin typeface="Roboto"/>
                <a:ea typeface="Roboto"/>
                <a:cs typeface="Roboto"/>
                <a:sym typeface="Roboto"/>
              </a:rPr>
              <a:t>KeepIndianaLearning.org</a:t>
            </a:r>
            <a:endParaRPr b="1" sz="3400">
              <a:solidFill>
                <a:srgbClr val="167A91"/>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for more professional learning </a:t>
            </a:r>
            <a:r>
              <a:rPr b="1" lang="en" sz="3400">
                <a:solidFill>
                  <a:srgbClr val="001733"/>
                </a:solidFill>
                <a:latin typeface="Roboto"/>
                <a:ea typeface="Roboto"/>
                <a:cs typeface="Roboto"/>
                <a:sym typeface="Roboto"/>
              </a:rPr>
              <a:t>opportunities.</a:t>
            </a:r>
            <a:endParaRPr b="1" sz="3400">
              <a:solidFill>
                <a:srgbClr val="001733"/>
              </a:solidFill>
              <a:latin typeface="Roboto"/>
              <a:ea typeface="Roboto"/>
              <a:cs typeface="Roboto"/>
              <a:sym typeface="Roboto"/>
            </a:endParaRPr>
          </a:p>
        </p:txBody>
      </p:sp>
      <p:sp>
        <p:nvSpPr>
          <p:cNvPr id="39" name="Google Shape;39;p7"/>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p>
        </p:txBody>
      </p:sp>
      <p:sp>
        <p:nvSpPr>
          <p:cNvPr id="41" name="Google Shape;41;p7"/>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Place p</a:t>
            </a:r>
            <a:r>
              <a:rPr lang="en"/>
              <a:t>resenter</a:t>
            </a:r>
            <a:r>
              <a:rPr lang="en"/>
              <a:t> headshot over this text. </a:t>
            </a:r>
            <a:endParaRPr/>
          </a:p>
          <a:p>
            <a:pPr indent="0" lvl="0" marL="0" rtl="0" algn="ctr">
              <a:spcBef>
                <a:spcPts val="0"/>
              </a:spcBef>
              <a:spcAft>
                <a:spcPts val="0"/>
              </a:spcAft>
              <a:buNone/>
            </a:pPr>
            <a:r>
              <a:rPr lang="en"/>
              <a:t>Add presenter contact information in the text box below.</a:t>
            </a:r>
            <a:endParaRPr/>
          </a:p>
        </p:txBody>
      </p:sp>
      <p:sp>
        <p:nvSpPr>
          <p:cNvPr id="42" name="Google Shape;42;p7"/>
          <p:cNvSpPr txBox="1"/>
          <p:nvPr>
            <p:ph idx="1" type="body"/>
          </p:nvPr>
        </p:nvSpPr>
        <p:spPr>
          <a:xfrm>
            <a:off x="6227550" y="2825475"/>
            <a:ext cx="2352600" cy="572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b="1" sz="1600"/>
            </a:lvl1pPr>
            <a:lvl2pPr indent="-317500" lvl="1" marL="914400" algn="ctr">
              <a:spcBef>
                <a:spcPts val="1600"/>
              </a:spcBef>
              <a:spcAft>
                <a:spcPts val="0"/>
              </a:spcAft>
              <a:buSzPts val="1400"/>
              <a:buChar char="○"/>
              <a:defRPr b="1" sz="1400"/>
            </a:lvl2pPr>
            <a:lvl3pPr indent="-317500" lvl="2" marL="1371600" algn="ctr">
              <a:spcBef>
                <a:spcPts val="1600"/>
              </a:spcBef>
              <a:spcAft>
                <a:spcPts val="0"/>
              </a:spcAft>
              <a:buSzPts val="1400"/>
              <a:buChar char="■"/>
              <a:defRPr b="1" sz="1400"/>
            </a:lvl3pPr>
            <a:lvl4pPr indent="-317500" lvl="3" marL="1828800" algn="ctr">
              <a:spcBef>
                <a:spcPts val="1600"/>
              </a:spcBef>
              <a:spcAft>
                <a:spcPts val="0"/>
              </a:spcAft>
              <a:buSzPts val="1400"/>
              <a:buChar char="●"/>
              <a:defRPr b="1" sz="1400"/>
            </a:lvl4pPr>
            <a:lvl5pPr indent="-317500" lvl="4" marL="2286000" algn="ctr">
              <a:spcBef>
                <a:spcPts val="1600"/>
              </a:spcBef>
              <a:spcAft>
                <a:spcPts val="0"/>
              </a:spcAft>
              <a:buSzPts val="1400"/>
              <a:buChar char="○"/>
              <a:defRPr b="1" sz="1400"/>
            </a:lvl5pPr>
            <a:lvl6pPr indent="-317500" lvl="5" marL="2743200" algn="ctr">
              <a:spcBef>
                <a:spcPts val="1600"/>
              </a:spcBef>
              <a:spcAft>
                <a:spcPts val="0"/>
              </a:spcAft>
              <a:buSzPts val="1400"/>
              <a:buChar char="■"/>
              <a:defRPr b="1" sz="1400"/>
            </a:lvl6pPr>
            <a:lvl7pPr indent="-292100" lvl="6" marL="3200400" algn="ctr">
              <a:spcBef>
                <a:spcPts val="1600"/>
              </a:spcBef>
              <a:spcAft>
                <a:spcPts val="0"/>
              </a:spcAft>
              <a:buSzPts val="1000"/>
              <a:buChar char="●"/>
              <a:defRPr b="1" sz="1000"/>
            </a:lvl7pPr>
            <a:lvl8pPr indent="-292100" lvl="7" marL="3657600" algn="ctr">
              <a:spcBef>
                <a:spcPts val="1600"/>
              </a:spcBef>
              <a:spcAft>
                <a:spcPts val="0"/>
              </a:spcAft>
              <a:buSzPts val="1000"/>
              <a:buChar char="○"/>
              <a:defRPr b="1" sz="1000"/>
            </a:lvl8pPr>
            <a:lvl9pPr indent="-292100" lvl="8" marL="4114800" algn="ctr">
              <a:spcBef>
                <a:spcPts val="1600"/>
              </a:spcBef>
              <a:spcAft>
                <a:spcPts val="1600"/>
              </a:spcAft>
              <a:buSzPts val="1000"/>
              <a:buChar char="■"/>
              <a:defRPr b="1" sz="1000"/>
            </a:lvl9pPr>
          </a:lstStyle>
          <a:p/>
        </p:txBody>
      </p:sp>
      <p:sp>
        <p:nvSpPr>
          <p:cNvPr id="43" name="Google Shape;43;p7"/>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46" name="Google Shape;46;p8"/>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7" name="Google Shape;47;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 name="Google Shape;48;p8"/>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9" name="Google Shape;49;p8"/>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0" name="Google Shape;50;p8"/>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hasCustomPrompt="1" idx="5"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5" name="Google Shape;55;p8"/>
          <p:cNvSpPr txBox="1"/>
          <p:nvPr>
            <p:ph hasCustomPrompt="1" idx="6"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6" name="Google Shape;56;p8"/>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FFFFFF"/>
              </a:buClr>
              <a:buSzPts val="3600"/>
              <a:buNone/>
              <a:defRPr b="1">
                <a:solidFill>
                  <a:srgbClr val="FFFFFF"/>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0" name="Google Shape;60;p9"/>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2"/>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p:txBody>
      </p:sp>
      <p:sp>
        <p:nvSpPr>
          <p:cNvPr id="61" name="Google Shape;61;p9"/>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hyperlink" Target="mailto:kholland@breakfree-ed.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167A91"/>
                </a:solidFill>
              </a:rPr>
              <a:t>#1 - Create a Philosophy </a:t>
            </a:r>
            <a:endParaRPr>
              <a:solidFill>
                <a:srgbClr val="167A91"/>
              </a:solidFill>
            </a:endParaRPr>
          </a:p>
        </p:txBody>
      </p:sp>
      <p:pic>
        <p:nvPicPr>
          <p:cNvPr id="133" name="Google Shape;133;p20"/>
          <p:cNvPicPr preferRelativeResize="0"/>
          <p:nvPr/>
        </p:nvPicPr>
        <p:blipFill>
          <a:blip r:embed="rId3">
            <a:alphaModFix/>
          </a:blip>
          <a:stretch>
            <a:fillRect/>
          </a:stretch>
        </p:blipFill>
        <p:spPr>
          <a:xfrm>
            <a:off x="2575425" y="948275"/>
            <a:ext cx="3993149" cy="3156701"/>
          </a:xfrm>
          <a:prstGeom prst="rect">
            <a:avLst/>
          </a:prstGeom>
          <a:noFill/>
          <a:ln>
            <a:noFill/>
          </a:ln>
        </p:spPr>
      </p:pic>
      <p:sp>
        <p:nvSpPr>
          <p:cNvPr id="134" name="Google Shape;134;p20"/>
          <p:cNvSpPr txBox="1"/>
          <p:nvPr/>
        </p:nvSpPr>
        <p:spPr>
          <a:xfrm>
            <a:off x="6742500" y="3856625"/>
            <a:ext cx="24015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accent6"/>
                </a:solidFill>
                <a:latin typeface="Roboto"/>
                <a:ea typeface="Roboto"/>
                <a:cs typeface="Roboto"/>
                <a:sym typeface="Roboto"/>
              </a:rPr>
              <a:t>Graphic</a:t>
            </a:r>
            <a:r>
              <a:rPr lang="en" sz="1200">
                <a:solidFill>
                  <a:schemeClr val="accent6"/>
                </a:solidFill>
                <a:latin typeface="Roboto"/>
                <a:ea typeface="Roboto"/>
                <a:cs typeface="Roboto"/>
                <a:sym typeface="Roboto"/>
              </a:rPr>
              <a:t> by 3P Learning</a:t>
            </a:r>
            <a:endParaRPr sz="12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sp>
        <p:nvSpPr>
          <p:cNvPr id="140" name="Google Shape;140;p21"/>
          <p:cNvSpPr txBox="1"/>
          <p:nvPr>
            <p:ph idx="1" type="body"/>
          </p:nvPr>
        </p:nvSpPr>
        <p:spPr>
          <a:xfrm>
            <a:off x="311700" y="1525825"/>
            <a:ext cx="8520600" cy="2299800"/>
          </a:xfrm>
          <a:prstGeom prst="rect">
            <a:avLst/>
          </a:prstGeom>
          <a:noFill/>
          <a:ln>
            <a:noFill/>
          </a:ln>
        </p:spPr>
        <p:txBody>
          <a:bodyPr anchorCtr="0" anchor="t" bIns="91425" lIns="91425" spcFirstLastPara="1" rIns="91425" wrap="square" tIns="91425">
            <a:noAutofit/>
          </a:bodyPr>
          <a:lstStyle/>
          <a:p>
            <a:pPr indent="-355600" lvl="0" marL="457200" rtl="0" algn="l">
              <a:spcBef>
                <a:spcPts val="1200"/>
              </a:spcBef>
              <a:spcAft>
                <a:spcPts val="0"/>
              </a:spcAft>
              <a:buClr>
                <a:srgbClr val="666666"/>
              </a:buClr>
              <a:buSzPts val="2000"/>
              <a:buChar char="●"/>
            </a:pPr>
            <a:r>
              <a:rPr lang="en" sz="2000">
                <a:solidFill>
                  <a:srgbClr val="666666"/>
                </a:solidFill>
              </a:rPr>
              <a:t>What am I wanting to </a:t>
            </a:r>
            <a:r>
              <a:rPr lang="en" sz="2000">
                <a:solidFill>
                  <a:srgbClr val="666666"/>
                </a:solidFill>
              </a:rPr>
              <a:t>accomplish?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How will this </a:t>
            </a:r>
            <a:r>
              <a:rPr lang="en" sz="2000">
                <a:solidFill>
                  <a:srgbClr val="666666"/>
                </a:solidFill>
              </a:rPr>
              <a:t>technology</a:t>
            </a:r>
            <a:r>
              <a:rPr lang="en" sz="2000">
                <a:solidFill>
                  <a:srgbClr val="666666"/>
                </a:solidFill>
              </a:rPr>
              <a:t> help create an </a:t>
            </a:r>
            <a:r>
              <a:rPr lang="en" sz="2000">
                <a:solidFill>
                  <a:srgbClr val="666666"/>
                </a:solidFill>
              </a:rPr>
              <a:t>obstacle</a:t>
            </a:r>
            <a:r>
              <a:rPr lang="en" sz="2000">
                <a:solidFill>
                  <a:srgbClr val="666666"/>
                </a:solidFill>
              </a:rPr>
              <a:t> free </a:t>
            </a:r>
            <a:r>
              <a:rPr lang="en" sz="2000">
                <a:solidFill>
                  <a:srgbClr val="666666"/>
                </a:solidFill>
              </a:rPr>
              <a:t>environment?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Why should I use this tool or device instead of paper?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Will my students know how to use or will I need time to teach them?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How can I model using positively?</a:t>
            </a:r>
            <a:endParaRPr/>
          </a:p>
        </p:txBody>
      </p:sp>
      <p:sp>
        <p:nvSpPr>
          <p:cNvPr id="141" name="Google Shape;141;p21"/>
          <p:cNvSpPr txBox="1"/>
          <p:nvPr>
            <p:ph type="title"/>
          </p:nvPr>
        </p:nvSpPr>
        <p:spPr>
          <a:xfrm>
            <a:off x="311700" y="953125"/>
            <a:ext cx="858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solidFill>
                  <a:srgbClr val="BBD244"/>
                </a:solidFill>
              </a:rPr>
              <a:t>Ask yourself:</a:t>
            </a:r>
            <a:endParaRPr sz="2400">
              <a:solidFill>
                <a:srgbClr val="BBD24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sp>
        <p:nvSpPr>
          <p:cNvPr id="147" name="Google Shape;147;p22"/>
          <p:cNvSpPr txBox="1"/>
          <p:nvPr>
            <p:ph type="title"/>
          </p:nvPr>
        </p:nvSpPr>
        <p:spPr>
          <a:xfrm>
            <a:off x="1040850" y="1623550"/>
            <a:ext cx="7062300" cy="1797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BBD244"/>
                </a:solidFill>
              </a:rPr>
              <a:t>What is your philosophy on the use of </a:t>
            </a:r>
            <a:r>
              <a:rPr lang="en">
                <a:solidFill>
                  <a:srgbClr val="BBD244"/>
                </a:solidFill>
              </a:rPr>
              <a:t>technology</a:t>
            </a:r>
            <a:r>
              <a:rPr lang="en">
                <a:solidFill>
                  <a:srgbClr val="BBD244"/>
                </a:solidFill>
              </a:rPr>
              <a:t> in your classroom? </a:t>
            </a:r>
            <a:endParaRPr>
              <a:solidFill>
                <a:srgbClr val="BBD24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sp>
        <p:nvSpPr>
          <p:cNvPr id="153" name="Google Shape;153;p23"/>
          <p:cNvSpPr txBox="1"/>
          <p:nvPr>
            <p:ph type="title"/>
          </p:nvPr>
        </p:nvSpPr>
        <p:spPr>
          <a:xfrm>
            <a:off x="174300" y="917175"/>
            <a:ext cx="8795400" cy="324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2200">
                <a:solidFill>
                  <a:srgbClr val="BBD244"/>
                </a:solidFill>
              </a:rPr>
              <a:t>All </a:t>
            </a:r>
            <a:r>
              <a:rPr lang="en" sz="2200">
                <a:solidFill>
                  <a:srgbClr val="BBD244"/>
                </a:solidFill>
              </a:rPr>
              <a:t>technology, no matter how large or small, will be used with </a:t>
            </a:r>
            <a:r>
              <a:rPr lang="en" sz="2200">
                <a:solidFill>
                  <a:srgbClr val="167A91"/>
                </a:solidFill>
                <a:highlight>
                  <a:schemeClr val="lt1"/>
                </a:highlight>
              </a:rPr>
              <a:t>purpose</a:t>
            </a:r>
            <a:r>
              <a:rPr lang="en" sz="2200">
                <a:solidFill>
                  <a:srgbClr val="BBD244"/>
                </a:solidFill>
                <a:highlight>
                  <a:schemeClr val="lt1"/>
                </a:highlight>
              </a:rPr>
              <a:t> and </a:t>
            </a:r>
            <a:r>
              <a:rPr lang="en" sz="2200">
                <a:solidFill>
                  <a:srgbClr val="167A91"/>
                </a:solidFill>
                <a:highlight>
                  <a:schemeClr val="lt1"/>
                </a:highlight>
              </a:rPr>
              <a:t>intention</a:t>
            </a:r>
            <a:r>
              <a:rPr lang="en" sz="2200">
                <a:solidFill>
                  <a:srgbClr val="BBD244"/>
                </a:solidFill>
              </a:rPr>
              <a:t> in order to </a:t>
            </a:r>
            <a:endParaRPr sz="2200">
              <a:solidFill>
                <a:srgbClr val="BBD244"/>
              </a:solidFill>
            </a:endParaRPr>
          </a:p>
          <a:p>
            <a:pPr indent="0" lvl="0" marL="0" rtl="0" algn="ctr">
              <a:lnSpc>
                <a:spcPct val="100000"/>
              </a:lnSpc>
              <a:spcBef>
                <a:spcPts val="0"/>
              </a:spcBef>
              <a:spcAft>
                <a:spcPts val="0"/>
              </a:spcAft>
              <a:buSzPts val="3600"/>
              <a:buNone/>
            </a:pPr>
            <a:r>
              <a:t/>
            </a:r>
            <a:endParaRPr sz="2200">
              <a:solidFill>
                <a:srgbClr val="BBD244"/>
              </a:solidFill>
            </a:endParaRPr>
          </a:p>
          <a:p>
            <a:pPr indent="0" lvl="0" marL="0" rtl="0" algn="ctr">
              <a:lnSpc>
                <a:spcPct val="100000"/>
              </a:lnSpc>
              <a:spcBef>
                <a:spcPts val="0"/>
              </a:spcBef>
              <a:spcAft>
                <a:spcPts val="0"/>
              </a:spcAft>
              <a:buSzPts val="3600"/>
              <a:buNone/>
            </a:pPr>
            <a:r>
              <a:rPr lang="en" sz="2200">
                <a:solidFill>
                  <a:srgbClr val="BBD244"/>
                </a:solidFill>
              </a:rPr>
              <a:t>make a </a:t>
            </a:r>
            <a:r>
              <a:rPr lang="en" sz="2200">
                <a:solidFill>
                  <a:srgbClr val="167A91"/>
                </a:solidFill>
                <a:highlight>
                  <a:schemeClr val="lt1"/>
                </a:highlight>
              </a:rPr>
              <a:t>positive impact</a:t>
            </a:r>
            <a:r>
              <a:rPr lang="en" sz="2200">
                <a:solidFill>
                  <a:srgbClr val="BBD244"/>
                </a:solidFill>
              </a:rPr>
              <a:t>, </a:t>
            </a:r>
            <a:endParaRPr sz="2200">
              <a:solidFill>
                <a:srgbClr val="BBD244"/>
              </a:solidFill>
            </a:endParaRPr>
          </a:p>
          <a:p>
            <a:pPr indent="0" lvl="0" marL="0" rtl="0" algn="ctr">
              <a:lnSpc>
                <a:spcPct val="100000"/>
              </a:lnSpc>
              <a:spcBef>
                <a:spcPts val="0"/>
              </a:spcBef>
              <a:spcAft>
                <a:spcPts val="0"/>
              </a:spcAft>
              <a:buSzPts val="3600"/>
              <a:buNone/>
            </a:pPr>
            <a:r>
              <a:t/>
            </a:r>
            <a:endParaRPr sz="2200">
              <a:solidFill>
                <a:srgbClr val="BBD244"/>
              </a:solidFill>
            </a:endParaRPr>
          </a:p>
          <a:p>
            <a:pPr indent="0" lvl="0" marL="0" rtl="0" algn="ctr">
              <a:lnSpc>
                <a:spcPct val="100000"/>
              </a:lnSpc>
              <a:spcBef>
                <a:spcPts val="0"/>
              </a:spcBef>
              <a:spcAft>
                <a:spcPts val="0"/>
              </a:spcAft>
              <a:buSzPts val="3600"/>
              <a:buNone/>
            </a:pPr>
            <a:r>
              <a:rPr lang="en" sz="2200">
                <a:solidFill>
                  <a:srgbClr val="BBD244"/>
                </a:solidFill>
              </a:rPr>
              <a:t>create an </a:t>
            </a:r>
            <a:r>
              <a:rPr lang="en" sz="2200">
                <a:solidFill>
                  <a:srgbClr val="167A91"/>
                </a:solidFill>
                <a:highlight>
                  <a:schemeClr val="lt1"/>
                </a:highlight>
              </a:rPr>
              <a:t>obstacle free</a:t>
            </a:r>
            <a:r>
              <a:rPr lang="en" sz="2200">
                <a:solidFill>
                  <a:srgbClr val="BBD244"/>
                </a:solidFill>
              </a:rPr>
              <a:t> learning environment,</a:t>
            </a:r>
            <a:endParaRPr sz="2200">
              <a:solidFill>
                <a:srgbClr val="BBD244"/>
              </a:solidFill>
            </a:endParaRPr>
          </a:p>
          <a:p>
            <a:pPr indent="0" lvl="0" marL="0" rtl="0" algn="ctr">
              <a:lnSpc>
                <a:spcPct val="100000"/>
              </a:lnSpc>
              <a:spcBef>
                <a:spcPts val="0"/>
              </a:spcBef>
              <a:spcAft>
                <a:spcPts val="0"/>
              </a:spcAft>
              <a:buSzPts val="3600"/>
              <a:buNone/>
            </a:pPr>
            <a:r>
              <a:t/>
            </a:r>
            <a:endParaRPr sz="2200">
              <a:solidFill>
                <a:srgbClr val="BBD244"/>
              </a:solidFill>
            </a:endParaRPr>
          </a:p>
          <a:p>
            <a:pPr indent="0" lvl="0" marL="0" rtl="0" algn="ctr">
              <a:lnSpc>
                <a:spcPct val="100000"/>
              </a:lnSpc>
              <a:spcBef>
                <a:spcPts val="0"/>
              </a:spcBef>
              <a:spcAft>
                <a:spcPts val="0"/>
              </a:spcAft>
              <a:buSzPts val="3600"/>
              <a:buNone/>
            </a:pPr>
            <a:r>
              <a:rPr lang="en" sz="2200">
                <a:solidFill>
                  <a:srgbClr val="BBD244"/>
                </a:solidFill>
              </a:rPr>
              <a:t>or to build a culture allowing students to become </a:t>
            </a:r>
            <a:r>
              <a:rPr lang="en" sz="2200">
                <a:solidFill>
                  <a:srgbClr val="167A91"/>
                </a:solidFill>
              </a:rPr>
              <a:t>positive participants</a:t>
            </a:r>
            <a:r>
              <a:rPr lang="en" sz="2200">
                <a:solidFill>
                  <a:srgbClr val="BBD244"/>
                </a:solidFill>
              </a:rPr>
              <a:t> in our digital world. </a:t>
            </a:r>
            <a:r>
              <a:rPr lang="en" sz="2200">
                <a:solidFill>
                  <a:srgbClr val="BBD244"/>
                </a:solidFill>
              </a:rPr>
              <a:t> </a:t>
            </a:r>
            <a:endParaRPr sz="2200">
              <a:solidFill>
                <a:srgbClr val="BBD24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#2 - Use Authentic Scenarios</a:t>
            </a:r>
            <a:endParaRPr>
              <a:solidFill>
                <a:srgbClr val="167A91"/>
              </a:solidFill>
            </a:endParaRPr>
          </a:p>
        </p:txBody>
      </p:sp>
      <p:pic>
        <p:nvPicPr>
          <p:cNvPr id="159" name="Google Shape;159;p24"/>
          <p:cNvPicPr preferRelativeResize="0"/>
          <p:nvPr/>
        </p:nvPicPr>
        <p:blipFill>
          <a:blip r:embed="rId3">
            <a:alphaModFix/>
          </a:blip>
          <a:stretch>
            <a:fillRect/>
          </a:stretch>
        </p:blipFill>
        <p:spPr>
          <a:xfrm>
            <a:off x="3004450" y="1001475"/>
            <a:ext cx="2857500" cy="2857500"/>
          </a:xfrm>
          <a:prstGeom prst="rect">
            <a:avLst/>
          </a:prstGeom>
          <a:noFill/>
          <a:ln>
            <a:noFill/>
          </a:ln>
        </p:spPr>
      </p:pic>
      <p:pic>
        <p:nvPicPr>
          <p:cNvPr id="160" name="Google Shape;160;p24"/>
          <p:cNvPicPr preferRelativeResize="0"/>
          <p:nvPr/>
        </p:nvPicPr>
        <p:blipFill>
          <a:blip r:embed="rId4">
            <a:alphaModFix/>
          </a:blip>
          <a:stretch>
            <a:fillRect/>
          </a:stretch>
        </p:blipFill>
        <p:spPr>
          <a:xfrm>
            <a:off x="3080650" y="1001475"/>
            <a:ext cx="2857500"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167A91"/>
                </a:solidFill>
              </a:rPr>
              <a:t>#2 - Use Authentic Scenarios</a:t>
            </a:r>
            <a:endParaRPr>
              <a:solidFill>
                <a:srgbClr val="167A91"/>
              </a:solidFill>
            </a:endParaRPr>
          </a:p>
        </p:txBody>
      </p:sp>
      <p:pic>
        <p:nvPicPr>
          <p:cNvPr id="166" name="Google Shape;166;p25"/>
          <p:cNvPicPr preferRelativeResize="0"/>
          <p:nvPr/>
        </p:nvPicPr>
        <p:blipFill>
          <a:blip r:embed="rId3">
            <a:alphaModFix/>
          </a:blip>
          <a:stretch>
            <a:fillRect/>
          </a:stretch>
        </p:blipFill>
        <p:spPr>
          <a:xfrm>
            <a:off x="1845474" y="941350"/>
            <a:ext cx="5453074" cy="2726525"/>
          </a:xfrm>
          <a:prstGeom prst="rect">
            <a:avLst/>
          </a:prstGeom>
          <a:noFill/>
          <a:ln>
            <a:noFill/>
          </a:ln>
        </p:spPr>
      </p:pic>
      <p:sp>
        <p:nvSpPr>
          <p:cNvPr id="167" name="Google Shape;167;p25"/>
          <p:cNvSpPr txBox="1"/>
          <p:nvPr/>
        </p:nvSpPr>
        <p:spPr>
          <a:xfrm>
            <a:off x="6742500" y="3856625"/>
            <a:ext cx="24015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accent6"/>
                </a:solidFill>
                <a:latin typeface="Roboto"/>
                <a:ea typeface="Roboto"/>
                <a:cs typeface="Roboto"/>
                <a:sym typeface="Roboto"/>
              </a:rPr>
              <a:t>Graphic by Kathleen Morris</a:t>
            </a:r>
            <a:endParaRPr sz="12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6"/>
              </a:buClr>
              <a:buSzPts val="3600"/>
              <a:buFont typeface="Arial"/>
              <a:buNone/>
            </a:pPr>
            <a:r>
              <a:rPr lang="en">
                <a:solidFill>
                  <a:srgbClr val="167A91"/>
                </a:solidFill>
              </a:rPr>
              <a:t>#2 - Use Authentic Scenarios</a:t>
            </a:r>
            <a:endParaRPr>
              <a:solidFill>
                <a:srgbClr val="167A91"/>
              </a:solidFill>
            </a:endParaRPr>
          </a:p>
          <a:p>
            <a:pPr indent="0" lvl="0" marL="0" rtl="0" algn="l">
              <a:lnSpc>
                <a:spcPct val="100000"/>
              </a:lnSpc>
              <a:spcBef>
                <a:spcPts val="0"/>
              </a:spcBef>
              <a:spcAft>
                <a:spcPts val="0"/>
              </a:spcAft>
              <a:buSzPts val="3600"/>
              <a:buNone/>
            </a:pPr>
            <a:r>
              <a:t/>
            </a:r>
            <a:endParaRPr>
              <a:solidFill>
                <a:srgbClr val="167A91"/>
              </a:solidFill>
            </a:endParaRPr>
          </a:p>
        </p:txBody>
      </p:sp>
      <p:sp>
        <p:nvSpPr>
          <p:cNvPr id="173" name="Google Shape;173;p26"/>
          <p:cNvSpPr txBox="1"/>
          <p:nvPr>
            <p:ph idx="1" type="body"/>
          </p:nvPr>
        </p:nvSpPr>
        <p:spPr>
          <a:xfrm>
            <a:off x="311700" y="1333800"/>
            <a:ext cx="8691900" cy="2766300"/>
          </a:xfrm>
          <a:prstGeom prst="rect">
            <a:avLst/>
          </a:prstGeom>
          <a:noFill/>
          <a:ln>
            <a:noFill/>
          </a:ln>
        </p:spPr>
        <p:txBody>
          <a:bodyPr anchorCtr="0" anchor="t" bIns="91425" lIns="91425" spcFirstLastPara="1" rIns="91425" wrap="square" tIns="91425">
            <a:noAutofit/>
          </a:bodyPr>
          <a:lstStyle/>
          <a:p>
            <a:pPr indent="-355600" lvl="0" marL="457200" rtl="0" algn="l">
              <a:spcBef>
                <a:spcPts val="1200"/>
              </a:spcBef>
              <a:spcAft>
                <a:spcPts val="0"/>
              </a:spcAft>
              <a:buClr>
                <a:srgbClr val="666666"/>
              </a:buClr>
              <a:buSzPts val="2000"/>
              <a:buChar char="●"/>
            </a:pPr>
            <a:r>
              <a:rPr lang="en" sz="2000">
                <a:solidFill>
                  <a:srgbClr val="666666"/>
                </a:solidFill>
              </a:rPr>
              <a:t>implementing real-life lessons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recognizing and praising positive digital behavior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creating a safe environment</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understanding that we all get anxious </a:t>
            </a:r>
            <a:endParaRPr sz="2000">
              <a:solidFill>
                <a:srgbClr val="666666"/>
              </a:solidFill>
            </a:endParaRPr>
          </a:p>
          <a:p>
            <a:pPr indent="0" lvl="0" marL="457200" rtl="0" algn="l">
              <a:lnSpc>
                <a:spcPct val="100000"/>
              </a:lnSpc>
              <a:spcBef>
                <a:spcPts val="1200"/>
              </a:spcBef>
              <a:spcAft>
                <a:spcPts val="0"/>
              </a:spcAft>
              <a:buNone/>
            </a:pPr>
            <a:r>
              <a:t/>
            </a:r>
            <a:endParaRPr sz="2000">
              <a:solidFill>
                <a:srgbClr val="666666"/>
              </a:solidFill>
            </a:endParaRPr>
          </a:p>
          <a:p>
            <a:pPr indent="0" lvl="0" marL="0" rtl="0" algn="l">
              <a:lnSpc>
                <a:spcPct val="115000"/>
              </a:lnSpc>
              <a:spcBef>
                <a:spcPts val="0"/>
              </a:spcBef>
              <a:spcAft>
                <a:spcPts val="1600"/>
              </a:spcAft>
              <a:buSzPts val="2400"/>
              <a:buNone/>
            </a:pPr>
            <a:r>
              <a:t/>
            </a:r>
            <a:endParaRPr/>
          </a:p>
        </p:txBody>
      </p:sp>
      <p:sp>
        <p:nvSpPr>
          <p:cNvPr id="174" name="Google Shape;174;p26"/>
          <p:cNvSpPr txBox="1"/>
          <p:nvPr>
            <p:ph type="title"/>
          </p:nvPr>
        </p:nvSpPr>
        <p:spPr>
          <a:xfrm>
            <a:off x="311700" y="896550"/>
            <a:ext cx="858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solidFill>
                  <a:srgbClr val="BBD244"/>
                </a:solidFill>
              </a:rPr>
              <a:t>Teach students to be </a:t>
            </a:r>
            <a:r>
              <a:rPr lang="en" sz="2400">
                <a:solidFill>
                  <a:srgbClr val="BBD244"/>
                </a:solidFill>
              </a:rPr>
              <a:t>positive</a:t>
            </a:r>
            <a:r>
              <a:rPr lang="en" sz="2400">
                <a:solidFill>
                  <a:srgbClr val="BBD244"/>
                </a:solidFill>
              </a:rPr>
              <a:t> participants by </a:t>
            </a:r>
            <a:endParaRPr sz="2400">
              <a:solidFill>
                <a:srgbClr val="BBD24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7"/>
          <p:cNvPicPr preferRelativeResize="0"/>
          <p:nvPr/>
        </p:nvPicPr>
        <p:blipFill>
          <a:blip r:embed="rId3">
            <a:alphaModFix/>
          </a:blip>
          <a:stretch>
            <a:fillRect/>
          </a:stretch>
        </p:blipFill>
        <p:spPr>
          <a:xfrm>
            <a:off x="2004425" y="1212238"/>
            <a:ext cx="1375800" cy="1375800"/>
          </a:xfrm>
          <a:prstGeom prst="rect">
            <a:avLst/>
          </a:prstGeom>
          <a:noFill/>
          <a:ln>
            <a:noFill/>
          </a:ln>
        </p:spPr>
      </p:pic>
      <p:pic>
        <p:nvPicPr>
          <p:cNvPr id="180" name="Google Shape;180;p27"/>
          <p:cNvPicPr preferRelativeResize="0"/>
          <p:nvPr/>
        </p:nvPicPr>
        <p:blipFill>
          <a:blip r:embed="rId4">
            <a:alphaModFix/>
          </a:blip>
          <a:stretch>
            <a:fillRect/>
          </a:stretch>
        </p:blipFill>
        <p:spPr>
          <a:xfrm>
            <a:off x="6413900" y="310150"/>
            <a:ext cx="1677800" cy="1677800"/>
          </a:xfrm>
          <a:prstGeom prst="rect">
            <a:avLst/>
          </a:prstGeom>
          <a:noFill/>
          <a:ln>
            <a:noFill/>
          </a:ln>
        </p:spPr>
      </p:pic>
      <p:pic>
        <p:nvPicPr>
          <p:cNvPr id="181" name="Google Shape;181;p27"/>
          <p:cNvPicPr preferRelativeResize="0"/>
          <p:nvPr/>
        </p:nvPicPr>
        <p:blipFill>
          <a:blip r:embed="rId4">
            <a:alphaModFix/>
          </a:blip>
          <a:stretch>
            <a:fillRect/>
          </a:stretch>
        </p:blipFill>
        <p:spPr>
          <a:xfrm>
            <a:off x="4620050" y="310150"/>
            <a:ext cx="1677800" cy="1677800"/>
          </a:xfrm>
          <a:prstGeom prst="rect">
            <a:avLst/>
          </a:prstGeom>
          <a:noFill/>
          <a:ln>
            <a:noFill/>
          </a:ln>
        </p:spPr>
      </p:pic>
      <p:pic>
        <p:nvPicPr>
          <p:cNvPr id="182" name="Google Shape;182;p27"/>
          <p:cNvPicPr preferRelativeResize="0"/>
          <p:nvPr/>
        </p:nvPicPr>
        <p:blipFill>
          <a:blip r:embed="rId4">
            <a:alphaModFix/>
          </a:blip>
          <a:stretch>
            <a:fillRect/>
          </a:stretch>
        </p:blipFill>
        <p:spPr>
          <a:xfrm>
            <a:off x="6413900" y="1739350"/>
            <a:ext cx="1677800" cy="1677800"/>
          </a:xfrm>
          <a:prstGeom prst="rect">
            <a:avLst/>
          </a:prstGeom>
          <a:noFill/>
          <a:ln>
            <a:noFill/>
          </a:ln>
        </p:spPr>
      </p:pic>
      <p:pic>
        <p:nvPicPr>
          <p:cNvPr id="183" name="Google Shape;183;p27"/>
          <p:cNvPicPr preferRelativeResize="0"/>
          <p:nvPr/>
        </p:nvPicPr>
        <p:blipFill>
          <a:blip r:embed="rId4">
            <a:alphaModFix/>
          </a:blip>
          <a:stretch>
            <a:fillRect/>
          </a:stretch>
        </p:blipFill>
        <p:spPr>
          <a:xfrm>
            <a:off x="4620050" y="1739350"/>
            <a:ext cx="1677800" cy="1677800"/>
          </a:xfrm>
          <a:prstGeom prst="rect">
            <a:avLst/>
          </a:prstGeom>
          <a:noFill/>
          <a:ln>
            <a:noFill/>
          </a:ln>
        </p:spPr>
      </p:pic>
      <p:sp>
        <p:nvSpPr>
          <p:cNvPr id="184" name="Google Shape;184;p27"/>
          <p:cNvSpPr txBox="1"/>
          <p:nvPr>
            <p:ph type="title"/>
          </p:nvPr>
        </p:nvSpPr>
        <p:spPr>
          <a:xfrm>
            <a:off x="1626875" y="3338963"/>
            <a:ext cx="2130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3600"/>
              <a:buNone/>
            </a:pPr>
            <a:r>
              <a:rPr lang="en" sz="2800">
                <a:solidFill>
                  <a:srgbClr val="167A91"/>
                </a:solidFill>
              </a:rPr>
              <a:t>Student</a:t>
            </a:r>
            <a:endParaRPr sz="2800">
              <a:solidFill>
                <a:srgbClr val="167A91"/>
              </a:solidFill>
            </a:endParaRPr>
          </a:p>
          <a:p>
            <a:pPr indent="0" lvl="0" marL="0" rtl="0" algn="ctr">
              <a:lnSpc>
                <a:spcPct val="100000"/>
              </a:lnSpc>
              <a:spcBef>
                <a:spcPts val="0"/>
              </a:spcBef>
              <a:spcAft>
                <a:spcPts val="0"/>
              </a:spcAft>
              <a:buSzPts val="3600"/>
              <a:buNone/>
            </a:pPr>
            <a:r>
              <a:t/>
            </a:r>
            <a:endParaRPr sz="2800">
              <a:solidFill>
                <a:srgbClr val="167A91"/>
              </a:solidFill>
            </a:endParaRPr>
          </a:p>
        </p:txBody>
      </p:sp>
      <p:sp>
        <p:nvSpPr>
          <p:cNvPr id="185" name="Google Shape;185;p27"/>
          <p:cNvSpPr txBox="1"/>
          <p:nvPr>
            <p:ph type="title"/>
          </p:nvPr>
        </p:nvSpPr>
        <p:spPr>
          <a:xfrm>
            <a:off x="5281250" y="3338975"/>
            <a:ext cx="2130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3600"/>
              <a:buNone/>
            </a:pPr>
            <a:r>
              <a:rPr lang="en" sz="2800">
                <a:solidFill>
                  <a:srgbClr val="167A91"/>
                </a:solidFill>
              </a:rPr>
              <a:t>Everyone</a:t>
            </a:r>
            <a:endParaRPr sz="2800">
              <a:solidFill>
                <a:srgbClr val="167A91"/>
              </a:solidFill>
            </a:endParaRPr>
          </a:p>
          <a:p>
            <a:pPr indent="0" lvl="0" marL="0" rtl="0" algn="ctr">
              <a:lnSpc>
                <a:spcPct val="100000"/>
              </a:lnSpc>
              <a:spcBef>
                <a:spcPts val="0"/>
              </a:spcBef>
              <a:spcAft>
                <a:spcPts val="0"/>
              </a:spcAft>
              <a:buSzPts val="3600"/>
              <a:buNone/>
            </a:pPr>
            <a:r>
              <a:t/>
            </a:r>
            <a:endParaRPr sz="2800">
              <a:solidFill>
                <a:srgbClr val="167A9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#3 - Model Positive Use </a:t>
            </a:r>
            <a:endParaRPr>
              <a:solidFill>
                <a:srgbClr val="167A91"/>
              </a:solidFill>
            </a:endParaRPr>
          </a:p>
        </p:txBody>
      </p:sp>
      <p:pic>
        <p:nvPicPr>
          <p:cNvPr id="191" name="Google Shape;191;p28"/>
          <p:cNvPicPr preferRelativeResize="0"/>
          <p:nvPr/>
        </p:nvPicPr>
        <p:blipFill>
          <a:blip r:embed="rId3">
            <a:alphaModFix/>
          </a:blip>
          <a:stretch>
            <a:fillRect/>
          </a:stretch>
        </p:blipFill>
        <p:spPr>
          <a:xfrm>
            <a:off x="3143250" y="1050925"/>
            <a:ext cx="2857500" cy="2857500"/>
          </a:xfrm>
          <a:prstGeom prst="rect">
            <a:avLst/>
          </a:prstGeom>
          <a:noFill/>
          <a:ln>
            <a:noFill/>
          </a:ln>
        </p:spPr>
      </p:pic>
      <p:pic>
        <p:nvPicPr>
          <p:cNvPr id="192" name="Google Shape;192;p28"/>
          <p:cNvPicPr preferRelativeResize="0"/>
          <p:nvPr/>
        </p:nvPicPr>
        <p:blipFill>
          <a:blip r:embed="rId4">
            <a:alphaModFix/>
          </a:blip>
          <a:stretch>
            <a:fillRect/>
          </a:stretch>
        </p:blipFill>
        <p:spPr>
          <a:xfrm>
            <a:off x="3143250" y="1090225"/>
            <a:ext cx="2857500"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167A91"/>
                </a:solidFill>
              </a:rPr>
              <a:t>#3 - Model Positive Use </a:t>
            </a:r>
            <a:endParaRPr>
              <a:solidFill>
                <a:srgbClr val="167A91"/>
              </a:solidFill>
            </a:endParaRPr>
          </a:p>
        </p:txBody>
      </p:sp>
      <p:sp>
        <p:nvSpPr>
          <p:cNvPr id="198" name="Google Shape;198;p29"/>
          <p:cNvSpPr txBox="1"/>
          <p:nvPr>
            <p:ph type="title"/>
          </p:nvPr>
        </p:nvSpPr>
        <p:spPr>
          <a:xfrm>
            <a:off x="174300" y="1972625"/>
            <a:ext cx="8795400" cy="85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3400">
                <a:solidFill>
                  <a:srgbClr val="BBD244"/>
                </a:solidFill>
              </a:rPr>
              <a:t>Technology</a:t>
            </a:r>
            <a:r>
              <a:rPr lang="en" sz="3400">
                <a:solidFill>
                  <a:srgbClr val="BBD244"/>
                </a:solidFill>
              </a:rPr>
              <a:t> is not the enemy! </a:t>
            </a:r>
            <a:endParaRPr sz="3400">
              <a:solidFill>
                <a:srgbClr val="BBD24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167650" y="82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Take Control of your Learning Experience</a:t>
            </a:r>
            <a:endParaRPr sz="3500"/>
          </a:p>
        </p:txBody>
      </p:sp>
      <p:sp>
        <p:nvSpPr>
          <p:cNvPr id="75" name="Google Shape;75;p12"/>
          <p:cNvSpPr txBox="1"/>
          <p:nvPr>
            <p:ph idx="1" type="body"/>
          </p:nvPr>
        </p:nvSpPr>
        <p:spPr>
          <a:xfrm>
            <a:off x="345225" y="735400"/>
            <a:ext cx="868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ON24 Learning Platform: </a:t>
            </a:r>
            <a:endParaRPr/>
          </a:p>
          <a:p>
            <a:pPr indent="-381000" lvl="0" marL="457200" rtl="0" algn="l">
              <a:spcBef>
                <a:spcPts val="0"/>
              </a:spcBef>
              <a:spcAft>
                <a:spcPts val="0"/>
              </a:spcAft>
              <a:buSzPts val="2400"/>
              <a:buChar char="➔"/>
            </a:pPr>
            <a:r>
              <a:rPr lang="en"/>
              <a:t>All windows are </a:t>
            </a:r>
            <a:r>
              <a:rPr b="1" lang="en"/>
              <a:t>resizable</a:t>
            </a:r>
            <a:r>
              <a:rPr lang="en"/>
              <a:t> and </a:t>
            </a:r>
            <a:r>
              <a:rPr b="1" lang="en"/>
              <a:t>moveable</a:t>
            </a:r>
            <a:endParaRPr b="1"/>
          </a:p>
          <a:p>
            <a:pPr indent="-381000" lvl="0" marL="457200" rtl="0" algn="l">
              <a:spcBef>
                <a:spcPts val="0"/>
              </a:spcBef>
              <a:spcAft>
                <a:spcPts val="0"/>
              </a:spcAft>
              <a:buSzPts val="2400"/>
              <a:buChar char="➔"/>
            </a:pPr>
            <a:r>
              <a:rPr lang="en"/>
              <a:t>Use the </a:t>
            </a:r>
            <a:r>
              <a:rPr b="1" lang="en"/>
              <a:t>Related Content </a:t>
            </a:r>
            <a:r>
              <a:rPr lang="en"/>
              <a:t>box to access slides and resources</a:t>
            </a:r>
            <a:endParaRPr/>
          </a:p>
          <a:p>
            <a:pPr indent="-381000" lvl="0" marL="457200" rtl="0" algn="l">
              <a:spcBef>
                <a:spcPts val="0"/>
              </a:spcBef>
              <a:spcAft>
                <a:spcPts val="0"/>
              </a:spcAft>
              <a:buSzPts val="2400"/>
              <a:buChar char="➔"/>
            </a:pPr>
            <a:r>
              <a:rPr lang="en"/>
              <a:t>Submit your questions using the </a:t>
            </a:r>
            <a:r>
              <a:rPr b="1" lang="en"/>
              <a:t>Q&amp;A</a:t>
            </a:r>
            <a:endParaRPr b="1"/>
          </a:p>
          <a:p>
            <a:pPr indent="-381000" lvl="0" marL="457200" rtl="0" algn="l">
              <a:spcBef>
                <a:spcPts val="0"/>
              </a:spcBef>
              <a:spcAft>
                <a:spcPts val="0"/>
              </a:spcAft>
              <a:buSzPts val="2400"/>
              <a:buChar char="➔"/>
            </a:pPr>
            <a:r>
              <a:rPr b="1" lang="en"/>
              <a:t>PGP </a:t>
            </a:r>
            <a:r>
              <a:rPr lang="en"/>
              <a:t>certificates are available for download</a:t>
            </a:r>
            <a:endParaRPr/>
          </a:p>
          <a:p>
            <a:pPr indent="-381000" lvl="0" marL="457200" rtl="0" algn="l">
              <a:spcBef>
                <a:spcPts val="0"/>
              </a:spcBef>
              <a:spcAft>
                <a:spcPts val="0"/>
              </a:spcAft>
              <a:buSzPts val="2400"/>
              <a:buChar char="➔"/>
            </a:pPr>
            <a:r>
              <a:rPr lang="en"/>
              <a:t>Use the toolbar to access other features and bring back minimized tools.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167A91"/>
                </a:solidFill>
              </a:rPr>
              <a:t>#3 - Model Positive Use </a:t>
            </a:r>
            <a:endParaRPr>
              <a:solidFill>
                <a:srgbClr val="167A91"/>
              </a:solidFill>
            </a:endParaRPr>
          </a:p>
          <a:p>
            <a:pPr indent="0" lvl="0" marL="0" rtl="0" algn="l">
              <a:lnSpc>
                <a:spcPct val="100000"/>
              </a:lnSpc>
              <a:spcBef>
                <a:spcPts val="0"/>
              </a:spcBef>
              <a:spcAft>
                <a:spcPts val="0"/>
              </a:spcAft>
              <a:buSzPts val="3600"/>
              <a:buNone/>
            </a:pPr>
            <a:r>
              <a:t/>
            </a:r>
            <a:endParaRPr>
              <a:solidFill>
                <a:srgbClr val="167A91"/>
              </a:solidFill>
            </a:endParaRPr>
          </a:p>
        </p:txBody>
      </p:sp>
      <p:sp>
        <p:nvSpPr>
          <p:cNvPr id="204" name="Google Shape;204;p30"/>
          <p:cNvSpPr txBox="1"/>
          <p:nvPr>
            <p:ph idx="1" type="body"/>
          </p:nvPr>
        </p:nvSpPr>
        <p:spPr>
          <a:xfrm>
            <a:off x="279600" y="1330900"/>
            <a:ext cx="8691900" cy="2686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Char char="●"/>
            </a:pPr>
            <a:r>
              <a:rPr lang="en" sz="2000">
                <a:solidFill>
                  <a:srgbClr val="666666"/>
                </a:solidFill>
              </a:rPr>
              <a:t>Mute notifications</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Set time limits</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Download helpful tools</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Set boundaries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Fully disconnect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Go positive - (@goodnewsmovement, @upworthy)</a:t>
            </a:r>
            <a:endParaRPr sz="2000">
              <a:solidFill>
                <a:srgbClr val="666666"/>
              </a:solidFill>
            </a:endParaRPr>
          </a:p>
          <a:p>
            <a:pPr indent="0" lvl="0" marL="0" rtl="0" algn="l">
              <a:lnSpc>
                <a:spcPct val="115000"/>
              </a:lnSpc>
              <a:spcBef>
                <a:spcPts val="0"/>
              </a:spcBef>
              <a:spcAft>
                <a:spcPts val="1600"/>
              </a:spcAft>
              <a:buSzPts val="2400"/>
              <a:buNone/>
            </a:pPr>
            <a:r>
              <a:t/>
            </a:r>
            <a:endParaRPr/>
          </a:p>
        </p:txBody>
      </p:sp>
      <p:sp>
        <p:nvSpPr>
          <p:cNvPr id="205" name="Google Shape;205;p30"/>
          <p:cNvSpPr txBox="1"/>
          <p:nvPr>
            <p:ph type="title"/>
          </p:nvPr>
        </p:nvSpPr>
        <p:spPr>
          <a:xfrm>
            <a:off x="279600" y="806163"/>
            <a:ext cx="858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solidFill>
                  <a:srgbClr val="BBD244"/>
                </a:solidFill>
              </a:rPr>
              <a:t>Take Control:</a:t>
            </a:r>
            <a:endParaRPr sz="2400">
              <a:solidFill>
                <a:srgbClr val="BBD244"/>
              </a:solidFill>
            </a:endParaRPr>
          </a:p>
        </p:txBody>
      </p:sp>
      <p:sp>
        <p:nvSpPr>
          <p:cNvPr id="206" name="Google Shape;206;p30"/>
          <p:cNvSpPr txBox="1"/>
          <p:nvPr/>
        </p:nvSpPr>
        <p:spPr>
          <a:xfrm>
            <a:off x="6742500" y="3856625"/>
            <a:ext cx="24015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accent6"/>
                </a:solidFill>
                <a:latin typeface="Roboto"/>
                <a:ea typeface="Roboto"/>
                <a:cs typeface="Roboto"/>
                <a:sym typeface="Roboto"/>
              </a:rPr>
              <a:t>Center for Humane Technology</a:t>
            </a:r>
            <a:endParaRPr sz="12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565475" y="27435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BBD244"/>
                </a:solidFill>
              </a:rPr>
              <a:t>#3 - Model Positive Use </a:t>
            </a:r>
            <a:endParaRPr>
              <a:solidFill>
                <a:srgbClr val="BBD244"/>
              </a:solidFill>
            </a:endParaRPr>
          </a:p>
          <a:p>
            <a:pPr indent="0" lvl="0" marL="0" rtl="0" algn="l">
              <a:lnSpc>
                <a:spcPct val="100000"/>
              </a:lnSpc>
              <a:spcBef>
                <a:spcPts val="0"/>
              </a:spcBef>
              <a:spcAft>
                <a:spcPts val="0"/>
              </a:spcAft>
              <a:buSzPts val="3600"/>
              <a:buNone/>
            </a:pPr>
            <a:r>
              <a:t/>
            </a:r>
            <a:endParaRPr>
              <a:solidFill>
                <a:srgbClr val="BBD244"/>
              </a:solidFill>
            </a:endParaRPr>
          </a:p>
        </p:txBody>
      </p:sp>
      <p:sp>
        <p:nvSpPr>
          <p:cNvPr id="212" name="Google Shape;212;p31"/>
          <p:cNvSpPr txBox="1"/>
          <p:nvPr/>
        </p:nvSpPr>
        <p:spPr>
          <a:xfrm>
            <a:off x="6742500" y="3856625"/>
            <a:ext cx="24015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accent6"/>
                </a:solidFill>
                <a:latin typeface="Roboto"/>
                <a:ea typeface="Roboto"/>
                <a:cs typeface="Roboto"/>
                <a:sym typeface="Roboto"/>
              </a:rPr>
              <a:t>Center for Humane Technology</a:t>
            </a:r>
            <a:endParaRPr sz="1200">
              <a:latin typeface="Roboto"/>
              <a:ea typeface="Roboto"/>
              <a:cs typeface="Roboto"/>
              <a:sym typeface="Roboto"/>
            </a:endParaRPr>
          </a:p>
        </p:txBody>
      </p:sp>
      <p:sp>
        <p:nvSpPr>
          <p:cNvPr id="213" name="Google Shape;213;p31"/>
          <p:cNvSpPr txBox="1"/>
          <p:nvPr>
            <p:ph type="title"/>
          </p:nvPr>
        </p:nvSpPr>
        <p:spPr>
          <a:xfrm>
            <a:off x="565475" y="19433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BBD244"/>
                </a:solidFill>
              </a:rPr>
              <a:t>#2 - Use Authentic Scenarios</a:t>
            </a:r>
            <a:endParaRPr>
              <a:solidFill>
                <a:srgbClr val="BBD244"/>
              </a:solidFill>
            </a:endParaRPr>
          </a:p>
        </p:txBody>
      </p:sp>
      <p:sp>
        <p:nvSpPr>
          <p:cNvPr id="214" name="Google Shape;214;p31"/>
          <p:cNvSpPr txBox="1"/>
          <p:nvPr>
            <p:ph type="title"/>
          </p:nvPr>
        </p:nvSpPr>
        <p:spPr>
          <a:xfrm>
            <a:off x="565475" y="11431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a:solidFill>
                  <a:srgbClr val="BBD244"/>
                </a:solidFill>
              </a:rPr>
              <a:t>#1 - Create a Philosophy </a:t>
            </a:r>
            <a:endParaRPr>
              <a:solidFill>
                <a:srgbClr val="BBD244"/>
              </a:solidFill>
            </a:endParaRPr>
          </a:p>
        </p:txBody>
      </p:sp>
      <p:sp>
        <p:nvSpPr>
          <p:cNvPr id="215" name="Google Shape;215;p31"/>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Create a sustainable digital future </a:t>
            </a:r>
            <a:endParaRPr>
              <a:solidFill>
                <a:srgbClr val="167A9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2"/>
          <p:cNvPicPr preferRelativeResize="0"/>
          <p:nvPr/>
        </p:nvPicPr>
        <p:blipFill rotWithShape="1">
          <a:blip r:embed="rId3">
            <a:alphaModFix/>
          </a:blip>
          <a:srcRect b="0" l="13946" r="13939" t="0"/>
          <a:stretch/>
        </p:blipFill>
        <p:spPr>
          <a:xfrm>
            <a:off x="6690550" y="529550"/>
            <a:ext cx="1312500" cy="1750200"/>
          </a:xfrm>
          <a:prstGeom prst="rect">
            <a:avLst/>
          </a:prstGeom>
          <a:noFill/>
          <a:ln cap="flat" cmpd="sng" w="19050">
            <a:solidFill>
              <a:schemeClr val="dk2"/>
            </a:solidFill>
            <a:prstDash val="solid"/>
            <a:round/>
            <a:headEnd len="sm" w="sm" type="none"/>
            <a:tailEnd len="sm" w="sm" type="none"/>
          </a:ln>
          <a:effectLst>
            <a:outerShdw blurRad="57150" rotWithShape="0" algn="bl">
              <a:srgbClr val="000000">
                <a:alpha val="50000"/>
              </a:srgbClr>
            </a:outerShdw>
          </a:effectLst>
        </p:spPr>
      </p:pic>
      <p:sp>
        <p:nvSpPr>
          <p:cNvPr id="221" name="Google Shape;221;p32"/>
          <p:cNvSpPr txBox="1"/>
          <p:nvPr>
            <p:ph idx="1" type="body"/>
          </p:nvPr>
        </p:nvSpPr>
        <p:spPr>
          <a:xfrm>
            <a:off x="5949100" y="2675475"/>
            <a:ext cx="2795400" cy="128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Kaylah Holland</a:t>
            </a:r>
            <a:endParaRPr/>
          </a:p>
          <a:p>
            <a:pPr indent="0" lvl="0" marL="0" rtl="0" algn="ctr">
              <a:spcBef>
                <a:spcPts val="0"/>
              </a:spcBef>
              <a:spcAft>
                <a:spcPts val="0"/>
              </a:spcAft>
              <a:buNone/>
            </a:pPr>
            <a:r>
              <a:rPr lang="en">
                <a:solidFill>
                  <a:schemeClr val="dk1"/>
                </a:solidFill>
                <a:highlight>
                  <a:srgbClr val="FFFFFF"/>
                </a:highlight>
              </a:rPr>
              <a:t>@HollandKaylah</a:t>
            </a:r>
            <a:endParaRPr>
              <a:solidFill>
                <a:schemeClr val="dk1"/>
              </a:solidFill>
            </a:endParaRPr>
          </a:p>
          <a:p>
            <a:pPr indent="0" lvl="0" marL="0" rtl="0" algn="ctr">
              <a:spcBef>
                <a:spcPts val="0"/>
              </a:spcBef>
              <a:spcAft>
                <a:spcPts val="0"/>
              </a:spcAft>
              <a:buNone/>
            </a:pPr>
            <a:r>
              <a:rPr lang="en" u="sng">
                <a:solidFill>
                  <a:schemeClr val="hlink"/>
                </a:solidFill>
                <a:hlinkClick r:id="rId4"/>
              </a:rPr>
              <a:t>kholland@breakfree-ed.org</a:t>
            </a: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227" name="Google Shape;227;p33"/>
          <p:cNvSpPr txBox="1"/>
          <p:nvPr>
            <p:ph idx="1" type="body"/>
          </p:nvPr>
        </p:nvSpPr>
        <p:spPr>
          <a:xfrm>
            <a:off x="311700" y="1152475"/>
            <a:ext cx="8520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complete the short feedback survey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a:t>
            </a:r>
            <a:r>
              <a:rPr lang="en"/>
              <a:t>download your PGP Certificate from the webcast toolbar. </a:t>
            </a:r>
            <a:endParaRPr/>
          </a:p>
        </p:txBody>
      </p:sp>
      <p:pic>
        <p:nvPicPr>
          <p:cNvPr id="228" name="Google Shape;228;p33"/>
          <p:cNvPicPr preferRelativeResize="0"/>
          <p:nvPr/>
        </p:nvPicPr>
        <p:blipFill>
          <a:blip r:embed="rId3">
            <a:alphaModFix/>
          </a:blip>
          <a:stretch>
            <a:fillRect/>
          </a:stretch>
        </p:blipFill>
        <p:spPr>
          <a:xfrm>
            <a:off x="3168925" y="3118950"/>
            <a:ext cx="3676650" cy="1000125"/>
          </a:xfrm>
          <a:prstGeom prst="rect">
            <a:avLst/>
          </a:prstGeom>
          <a:noFill/>
          <a:ln>
            <a:noFill/>
          </a:ln>
        </p:spPr>
      </p:pic>
      <p:sp>
        <p:nvSpPr>
          <p:cNvPr id="229" name="Google Shape;229;p33"/>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Creating a Sustainable Digital Future</a:t>
            </a:r>
            <a:endParaRPr>
              <a:solidFill>
                <a:srgbClr val="167A91"/>
              </a:solidFill>
            </a:endParaRPr>
          </a:p>
        </p:txBody>
      </p:sp>
      <p:pic>
        <p:nvPicPr>
          <p:cNvPr id="81" name="Google Shape;81;p13"/>
          <p:cNvPicPr preferRelativeResize="0"/>
          <p:nvPr/>
        </p:nvPicPr>
        <p:blipFill rotWithShape="1">
          <a:blip r:embed="rId3">
            <a:alphaModFix/>
          </a:blip>
          <a:srcRect b="0" l="0" r="0" t="9893"/>
          <a:stretch/>
        </p:blipFill>
        <p:spPr>
          <a:xfrm>
            <a:off x="854513" y="1191925"/>
            <a:ext cx="7434974" cy="2323950"/>
          </a:xfrm>
          <a:prstGeom prst="rect">
            <a:avLst/>
          </a:prstGeom>
          <a:noFill/>
          <a:ln>
            <a:noFill/>
          </a:ln>
        </p:spPr>
      </p:pic>
      <p:sp>
        <p:nvSpPr>
          <p:cNvPr id="82" name="Google Shape;82;p13"/>
          <p:cNvSpPr/>
          <p:nvPr/>
        </p:nvSpPr>
        <p:spPr>
          <a:xfrm>
            <a:off x="1325350" y="1147450"/>
            <a:ext cx="871800" cy="85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7241025" y="3810775"/>
            <a:ext cx="184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Roboto"/>
                <a:ea typeface="Roboto"/>
                <a:cs typeface="Roboto"/>
                <a:sym typeface="Roboto"/>
              </a:rPr>
              <a:t>screenshot from Google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Creating a Sustainable Digital Future</a:t>
            </a:r>
            <a:endParaRPr>
              <a:solidFill>
                <a:srgbClr val="167A91"/>
              </a:solidFill>
            </a:endParaRPr>
          </a:p>
        </p:txBody>
      </p:sp>
      <p:sp>
        <p:nvSpPr>
          <p:cNvPr id="89" name="Google Shape;89;p14"/>
          <p:cNvSpPr txBox="1"/>
          <p:nvPr>
            <p:ph type="title"/>
          </p:nvPr>
        </p:nvSpPr>
        <p:spPr>
          <a:xfrm>
            <a:off x="1995050" y="1680913"/>
            <a:ext cx="477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BBD244"/>
                </a:solidFill>
              </a:rPr>
              <a:t>DIGITAL CITIZENSHIP</a:t>
            </a:r>
            <a:endParaRPr>
              <a:solidFill>
                <a:srgbClr val="BBD244"/>
              </a:solidFill>
            </a:endParaRPr>
          </a:p>
        </p:txBody>
      </p:sp>
      <p:sp>
        <p:nvSpPr>
          <p:cNvPr id="90" name="Google Shape;90;p14"/>
          <p:cNvSpPr txBox="1"/>
          <p:nvPr>
            <p:ph type="title"/>
          </p:nvPr>
        </p:nvSpPr>
        <p:spPr>
          <a:xfrm>
            <a:off x="2031800" y="2758388"/>
            <a:ext cx="5931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BBD244"/>
                </a:solidFill>
              </a:rPr>
              <a:t>DIGITAL RESPONSIBILITY</a:t>
            </a:r>
            <a:endParaRPr>
              <a:solidFill>
                <a:srgbClr val="BBD244"/>
              </a:solidFill>
            </a:endParaRPr>
          </a:p>
        </p:txBody>
      </p:sp>
      <p:pic>
        <p:nvPicPr>
          <p:cNvPr id="91" name="Google Shape;91;p14"/>
          <p:cNvPicPr preferRelativeResize="0"/>
          <p:nvPr/>
        </p:nvPicPr>
        <p:blipFill>
          <a:blip r:embed="rId3">
            <a:alphaModFix/>
          </a:blip>
          <a:stretch>
            <a:fillRect/>
          </a:stretch>
        </p:blipFill>
        <p:spPr>
          <a:xfrm>
            <a:off x="1180900" y="1593900"/>
            <a:ext cx="746725" cy="746725"/>
          </a:xfrm>
          <a:prstGeom prst="rect">
            <a:avLst/>
          </a:prstGeom>
          <a:noFill/>
          <a:ln>
            <a:noFill/>
          </a:ln>
        </p:spPr>
      </p:pic>
      <p:pic>
        <p:nvPicPr>
          <p:cNvPr id="92" name="Google Shape;92;p14"/>
          <p:cNvPicPr preferRelativeResize="0"/>
          <p:nvPr/>
        </p:nvPicPr>
        <p:blipFill>
          <a:blip r:embed="rId4">
            <a:alphaModFix/>
          </a:blip>
          <a:stretch>
            <a:fillRect/>
          </a:stretch>
        </p:blipFill>
        <p:spPr>
          <a:xfrm>
            <a:off x="1180900" y="2802863"/>
            <a:ext cx="746725" cy="74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Creating a Sustainable Digital Future</a:t>
            </a:r>
            <a:endParaRPr>
              <a:solidFill>
                <a:srgbClr val="167A91"/>
              </a:solidFill>
            </a:endParaRPr>
          </a:p>
        </p:txBody>
      </p:sp>
      <p:sp>
        <p:nvSpPr>
          <p:cNvPr id="98" name="Google Shape;98;p15"/>
          <p:cNvSpPr txBox="1"/>
          <p:nvPr/>
        </p:nvSpPr>
        <p:spPr>
          <a:xfrm>
            <a:off x="7241025" y="3810775"/>
            <a:ext cx="184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Roboto"/>
                <a:ea typeface="Roboto"/>
                <a:cs typeface="Roboto"/>
                <a:sym typeface="Roboto"/>
              </a:rPr>
              <a:t>screenshot from Google </a:t>
            </a:r>
            <a:endParaRPr sz="1200"/>
          </a:p>
        </p:txBody>
      </p:sp>
      <p:pic>
        <p:nvPicPr>
          <p:cNvPr id="99" name="Google Shape;99;p15"/>
          <p:cNvPicPr preferRelativeResize="0"/>
          <p:nvPr/>
        </p:nvPicPr>
        <p:blipFill rotWithShape="1">
          <a:blip r:embed="rId3">
            <a:alphaModFix/>
          </a:blip>
          <a:srcRect b="18520" l="0" r="0" t="0"/>
          <a:stretch/>
        </p:blipFill>
        <p:spPr>
          <a:xfrm>
            <a:off x="251325" y="1301485"/>
            <a:ext cx="8839199" cy="1933625"/>
          </a:xfrm>
          <a:prstGeom prst="rect">
            <a:avLst/>
          </a:prstGeom>
          <a:noFill/>
          <a:ln>
            <a:noFill/>
          </a:ln>
        </p:spPr>
      </p:pic>
      <p:sp>
        <p:nvSpPr>
          <p:cNvPr id="100" name="Google Shape;100;p15"/>
          <p:cNvSpPr/>
          <p:nvPr/>
        </p:nvSpPr>
        <p:spPr>
          <a:xfrm>
            <a:off x="151225" y="1263100"/>
            <a:ext cx="871800" cy="85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Creating a Sustainable Digital Future</a:t>
            </a:r>
            <a:endParaRPr>
              <a:solidFill>
                <a:srgbClr val="167A91"/>
              </a:solidFill>
            </a:endParaRPr>
          </a:p>
        </p:txBody>
      </p:sp>
      <p:pic>
        <p:nvPicPr>
          <p:cNvPr id="106" name="Google Shape;106;p16"/>
          <p:cNvPicPr preferRelativeResize="0"/>
          <p:nvPr/>
        </p:nvPicPr>
        <p:blipFill>
          <a:blip r:embed="rId3">
            <a:alphaModFix/>
          </a:blip>
          <a:stretch>
            <a:fillRect/>
          </a:stretch>
        </p:blipFill>
        <p:spPr>
          <a:xfrm>
            <a:off x="3143250" y="1143000"/>
            <a:ext cx="2857500" cy="2857500"/>
          </a:xfrm>
          <a:prstGeom prst="rect">
            <a:avLst/>
          </a:prstGeom>
          <a:noFill/>
          <a:ln>
            <a:noFill/>
          </a:ln>
        </p:spPr>
      </p:pic>
      <p:pic>
        <p:nvPicPr>
          <p:cNvPr id="107" name="Google Shape;107;p16"/>
          <p:cNvPicPr preferRelativeResize="0"/>
          <p:nvPr/>
        </p:nvPicPr>
        <p:blipFill>
          <a:blip r:embed="rId4">
            <a:alphaModFix/>
          </a:blip>
          <a:stretch>
            <a:fillRect/>
          </a:stretch>
        </p:blipFill>
        <p:spPr>
          <a:xfrm>
            <a:off x="3199607" y="1113072"/>
            <a:ext cx="28575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pic>
        <p:nvPicPr>
          <p:cNvPr id="113" name="Google Shape;113;p17"/>
          <p:cNvPicPr preferRelativeResize="0"/>
          <p:nvPr/>
        </p:nvPicPr>
        <p:blipFill>
          <a:blip r:embed="rId3">
            <a:alphaModFix/>
          </a:blip>
          <a:stretch>
            <a:fillRect/>
          </a:stretch>
        </p:blipFill>
        <p:spPr>
          <a:xfrm>
            <a:off x="3265725" y="1016000"/>
            <a:ext cx="2857500" cy="2857500"/>
          </a:xfrm>
          <a:prstGeom prst="rect">
            <a:avLst/>
          </a:prstGeom>
          <a:noFill/>
          <a:ln>
            <a:noFill/>
          </a:ln>
        </p:spPr>
      </p:pic>
      <p:pic>
        <p:nvPicPr>
          <p:cNvPr id="114" name="Google Shape;114;p17"/>
          <p:cNvPicPr preferRelativeResize="0"/>
          <p:nvPr/>
        </p:nvPicPr>
        <p:blipFill>
          <a:blip r:embed="rId4">
            <a:alphaModFix/>
          </a:blip>
          <a:stretch>
            <a:fillRect/>
          </a:stretch>
        </p:blipFill>
        <p:spPr>
          <a:xfrm>
            <a:off x="3341925" y="1016000"/>
            <a:ext cx="28575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sp>
        <p:nvSpPr>
          <p:cNvPr id="120" name="Google Shape;120;p18"/>
          <p:cNvSpPr txBox="1"/>
          <p:nvPr>
            <p:ph type="title"/>
          </p:nvPr>
        </p:nvSpPr>
        <p:spPr>
          <a:xfrm>
            <a:off x="1040850" y="1073250"/>
            <a:ext cx="7062300" cy="299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BBD244"/>
                </a:solidFill>
              </a:rPr>
              <a:t>What type of technology is being used in your classroom? </a:t>
            </a:r>
            <a:endParaRPr>
              <a:solidFill>
                <a:srgbClr val="BBD244"/>
              </a:solidFill>
            </a:endParaRPr>
          </a:p>
          <a:p>
            <a:pPr indent="0" lvl="0" marL="0" rtl="0" algn="ctr">
              <a:lnSpc>
                <a:spcPct val="100000"/>
              </a:lnSpc>
              <a:spcBef>
                <a:spcPts val="0"/>
              </a:spcBef>
              <a:spcAft>
                <a:spcPts val="0"/>
              </a:spcAft>
              <a:buSzPts val="3600"/>
              <a:buNone/>
            </a:pPr>
            <a:r>
              <a:t/>
            </a:r>
            <a:endParaRPr>
              <a:solidFill>
                <a:srgbClr val="BBD244"/>
              </a:solidFill>
            </a:endParaRPr>
          </a:p>
          <a:p>
            <a:pPr indent="0" lvl="0" marL="0" rtl="0" algn="ctr">
              <a:lnSpc>
                <a:spcPct val="100000"/>
              </a:lnSpc>
              <a:spcBef>
                <a:spcPts val="0"/>
              </a:spcBef>
              <a:spcAft>
                <a:spcPts val="0"/>
              </a:spcAft>
              <a:buSzPts val="3600"/>
              <a:buNone/>
            </a:pPr>
            <a:r>
              <a:rPr lang="en">
                <a:solidFill>
                  <a:srgbClr val="BBD244"/>
                </a:solidFill>
              </a:rPr>
              <a:t>How is technology used in your classroom? </a:t>
            </a:r>
            <a:endParaRPr>
              <a:solidFill>
                <a:srgbClr val="BBD24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167A91"/>
                </a:solidFill>
              </a:rPr>
              <a:t>#1 - Create a Philosophy </a:t>
            </a:r>
            <a:endParaRPr>
              <a:solidFill>
                <a:srgbClr val="167A91"/>
              </a:solidFill>
            </a:endParaRPr>
          </a:p>
        </p:txBody>
      </p:sp>
      <p:sp>
        <p:nvSpPr>
          <p:cNvPr id="126" name="Google Shape;126;p19"/>
          <p:cNvSpPr txBox="1"/>
          <p:nvPr>
            <p:ph idx="1" type="body"/>
          </p:nvPr>
        </p:nvSpPr>
        <p:spPr>
          <a:xfrm>
            <a:off x="311700" y="1515025"/>
            <a:ext cx="8520600" cy="2889900"/>
          </a:xfrm>
          <a:prstGeom prst="rect">
            <a:avLst/>
          </a:prstGeom>
          <a:noFill/>
          <a:ln>
            <a:noFill/>
          </a:ln>
        </p:spPr>
        <p:txBody>
          <a:bodyPr anchorCtr="0" anchor="t" bIns="91425" lIns="91425" spcFirstLastPara="1" rIns="91425" wrap="square" tIns="91425">
            <a:noAutofit/>
          </a:bodyPr>
          <a:lstStyle/>
          <a:p>
            <a:pPr indent="-355600" lvl="0" marL="457200" rtl="0" algn="l">
              <a:spcBef>
                <a:spcPts val="1200"/>
              </a:spcBef>
              <a:spcAft>
                <a:spcPts val="0"/>
              </a:spcAft>
              <a:buClr>
                <a:srgbClr val="666666"/>
              </a:buClr>
              <a:buSzPts val="2000"/>
              <a:buChar char="●"/>
            </a:pPr>
            <a:r>
              <a:rPr lang="en" sz="2000">
                <a:solidFill>
                  <a:srgbClr val="666666"/>
                </a:solidFill>
              </a:rPr>
              <a:t>to have student practices skills online</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replace a hands-on lab activity with an online one</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have students use the online textbook in class</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implement new programs, apps, or websites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keep devices locked away </a:t>
            </a:r>
            <a:endParaRPr sz="2000">
              <a:solidFill>
                <a:srgbClr val="666666"/>
              </a:solidFill>
            </a:endParaRPr>
          </a:p>
          <a:p>
            <a:pPr indent="0" lvl="0" marL="457200" rtl="0" algn="l">
              <a:lnSpc>
                <a:spcPct val="100000"/>
              </a:lnSpc>
              <a:spcBef>
                <a:spcPts val="1200"/>
              </a:spcBef>
              <a:spcAft>
                <a:spcPts val="0"/>
              </a:spcAft>
              <a:buNone/>
            </a:pPr>
            <a:r>
              <a:t/>
            </a:r>
            <a:endParaRPr sz="2000">
              <a:solidFill>
                <a:srgbClr val="666666"/>
              </a:solidFill>
            </a:endParaRPr>
          </a:p>
          <a:p>
            <a:pPr indent="0" lvl="0" marL="0" rtl="0" algn="l">
              <a:lnSpc>
                <a:spcPct val="115000"/>
              </a:lnSpc>
              <a:spcBef>
                <a:spcPts val="0"/>
              </a:spcBef>
              <a:spcAft>
                <a:spcPts val="1600"/>
              </a:spcAft>
              <a:buSzPts val="2400"/>
              <a:buNone/>
            </a:pPr>
            <a:r>
              <a:t/>
            </a:r>
            <a:endParaRPr/>
          </a:p>
        </p:txBody>
      </p:sp>
      <p:sp>
        <p:nvSpPr>
          <p:cNvPr id="127" name="Google Shape;127;p19"/>
          <p:cNvSpPr txBox="1"/>
          <p:nvPr>
            <p:ph type="title"/>
          </p:nvPr>
        </p:nvSpPr>
        <p:spPr>
          <a:xfrm>
            <a:off x="311700" y="993050"/>
            <a:ext cx="6548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solidFill>
                  <a:srgbClr val="BBD244"/>
                </a:solidFill>
              </a:rPr>
              <a:t>Do you use technology to...</a:t>
            </a:r>
            <a:endParaRPr sz="2400">
              <a:solidFill>
                <a:srgbClr val="BBD24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