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Arvo" panose="020B0604020202020204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Nxi+jE40pZCLA2wecWAxN3PSs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89AD9E-A643-4DFD-AE15-783A665E1E80}">
  <a:tblStyle styleId="{9789AD9E-A643-4DFD-AE15-783A665E1E8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EE8"/>
          </a:solidFill>
        </a:fill>
      </a:tcStyle>
    </a:wholeTbl>
    <a:band1H>
      <a:tcTxStyle/>
      <a:tcStyle>
        <a:tcBdr/>
        <a:fill>
          <a:solidFill>
            <a:srgbClr val="CADC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C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936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da617b0f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da617b0f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f39ddc1a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9f39ddc1a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SC Text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of Presentation Slide">
  <p:cSld name="TITLE_AND_BODY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9f39ddc1a6_0_5"/>
          <p:cNvSpPr txBox="1"/>
          <p:nvPr/>
        </p:nvSpPr>
        <p:spPr>
          <a:xfrm>
            <a:off x="311700" y="445025"/>
            <a:ext cx="512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167A91"/>
                </a:solidFill>
                <a:latin typeface="Roboto"/>
                <a:ea typeface="Roboto"/>
                <a:cs typeface="Roboto"/>
                <a:sym typeface="Roboto"/>
              </a:rPr>
              <a:t>Thank you!</a:t>
            </a:r>
            <a:endParaRPr sz="3600" b="1" i="0" u="none" strike="noStrike" cap="none">
              <a:solidFill>
                <a:srgbClr val="167A9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>
              <a:solidFill>
                <a:srgbClr val="0017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" sz="3400" b="1" i="0" u="none" strike="noStrike" cap="none">
                <a:solidFill>
                  <a:srgbClr val="001733"/>
                </a:solidFill>
                <a:latin typeface="Roboto"/>
                <a:ea typeface="Roboto"/>
                <a:cs typeface="Roboto"/>
                <a:sym typeface="Roboto"/>
              </a:rPr>
              <a:t>Visit </a:t>
            </a:r>
            <a:r>
              <a:rPr lang="en" sz="3400" b="1" i="0" u="none" strike="noStrike" cap="none">
                <a:solidFill>
                  <a:srgbClr val="167A91"/>
                </a:solidFill>
                <a:latin typeface="Roboto"/>
                <a:ea typeface="Roboto"/>
                <a:cs typeface="Roboto"/>
                <a:sym typeface="Roboto"/>
              </a:rPr>
              <a:t>KeepIndianaLearning.org</a:t>
            </a:r>
            <a:endParaRPr sz="3400" b="1" i="0" u="none" strike="noStrike" cap="none">
              <a:solidFill>
                <a:srgbClr val="167A9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" sz="3400" b="1" i="0" u="none" strike="noStrike" cap="none">
                <a:solidFill>
                  <a:srgbClr val="001733"/>
                </a:solidFill>
                <a:latin typeface="Roboto"/>
                <a:ea typeface="Roboto"/>
                <a:cs typeface="Roboto"/>
                <a:sym typeface="Roboto"/>
              </a:rPr>
              <a:t>for more professional learning opportunities.</a:t>
            </a:r>
            <a:endParaRPr sz="3400" b="1" i="0" u="none" strike="noStrike" cap="none">
              <a:solidFill>
                <a:srgbClr val="0017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g9f39ddc1a6_0_5"/>
          <p:cNvSpPr txBox="1"/>
          <p:nvPr/>
        </p:nvSpPr>
        <p:spPr>
          <a:xfrm>
            <a:off x="5744113" y="3221825"/>
            <a:ext cx="26520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9f39ddc1a6_0_5"/>
          <p:cNvSpPr txBox="1"/>
          <p:nvPr/>
        </p:nvSpPr>
        <p:spPr>
          <a:xfrm>
            <a:off x="5035675" y="3221825"/>
            <a:ext cx="39900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9f39ddc1a6_0_5"/>
          <p:cNvSpPr/>
          <p:nvPr/>
        </p:nvSpPr>
        <p:spPr>
          <a:xfrm>
            <a:off x="6573525" y="680400"/>
            <a:ext cx="1557300" cy="14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Place presenter headshot over this text.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presenter contact information in the text box below.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9f39ddc1a6_0_5"/>
          <p:cNvSpPr txBox="1">
            <a:spLocks noGrp="1"/>
          </p:cNvSpPr>
          <p:nvPr>
            <p:ph type="body" idx="1"/>
          </p:nvPr>
        </p:nvSpPr>
        <p:spPr>
          <a:xfrm>
            <a:off x="6227550" y="2825475"/>
            <a:ext cx="2352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 b="1"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 b="1"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 b="1"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 b="1"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 b="1"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 b="1"/>
            </a:lvl6pPr>
            <a:lvl7pPr marL="3200400" lvl="6" indent="-2921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 b="1"/>
            </a:lvl7pPr>
            <a:lvl8pPr marL="3657600" lvl="7" indent="-2921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 b="1"/>
            </a:lvl8pPr>
            <a:lvl9pPr marL="4114800" lvl="8" indent="-2921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TITLE_AND_BODY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a66a29d8c0_0_82"/>
          <p:cNvSpPr/>
          <p:nvPr/>
        </p:nvSpPr>
        <p:spPr>
          <a:xfrm>
            <a:off x="406950" y="352200"/>
            <a:ext cx="8330100" cy="3730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23;ga66a29d8c0_0_82"/>
          <p:cNvCxnSpPr/>
          <p:nvPr/>
        </p:nvCxnSpPr>
        <p:spPr>
          <a:xfrm>
            <a:off x="4550550" y="1789025"/>
            <a:ext cx="0" cy="19275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ga66a29d8c0_0_82"/>
          <p:cNvSpPr txBox="1">
            <a:spLocks noGrp="1"/>
          </p:cNvSpPr>
          <p:nvPr>
            <p:ph type="sldNum" idx="12"/>
          </p:nvPr>
        </p:nvSpPr>
        <p:spPr>
          <a:xfrm>
            <a:off x="8524708" y="46631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ga66a29d8c0_0_82"/>
          <p:cNvSpPr txBox="1">
            <a:spLocks noGrp="1"/>
          </p:cNvSpPr>
          <p:nvPr>
            <p:ph type="ctrTitle"/>
          </p:nvPr>
        </p:nvSpPr>
        <p:spPr>
          <a:xfrm>
            <a:off x="1113228" y="1846275"/>
            <a:ext cx="31695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ga66a29d8c0_0_82"/>
          <p:cNvSpPr txBox="1">
            <a:spLocks noGrp="1"/>
          </p:cNvSpPr>
          <p:nvPr>
            <p:ph type="subTitle" idx="1"/>
          </p:nvPr>
        </p:nvSpPr>
        <p:spPr>
          <a:xfrm>
            <a:off x="1147278" y="2451725"/>
            <a:ext cx="31014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7" name="Google Shape;27;ga66a29d8c0_0_82"/>
          <p:cNvSpPr txBox="1">
            <a:spLocks noGrp="1"/>
          </p:cNvSpPr>
          <p:nvPr>
            <p:ph type="ctrTitle" idx="2"/>
          </p:nvPr>
        </p:nvSpPr>
        <p:spPr>
          <a:xfrm>
            <a:off x="4818378" y="1846275"/>
            <a:ext cx="31695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ga66a29d8c0_0_82"/>
          <p:cNvSpPr txBox="1">
            <a:spLocks noGrp="1"/>
          </p:cNvSpPr>
          <p:nvPr>
            <p:ph type="subTitle" idx="3"/>
          </p:nvPr>
        </p:nvSpPr>
        <p:spPr>
          <a:xfrm>
            <a:off x="4852428" y="2451725"/>
            <a:ext cx="31014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9" name="Google Shape;29;ga66a29d8c0_0_82"/>
          <p:cNvSpPr txBox="1">
            <a:spLocks noGrp="1"/>
          </p:cNvSpPr>
          <p:nvPr>
            <p:ph type="title" idx="4"/>
          </p:nvPr>
        </p:nvSpPr>
        <p:spPr>
          <a:xfrm>
            <a:off x="-11850" y="927075"/>
            <a:ext cx="91440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AND_BOD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a66a29d8c0_0_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a66a29d8c0_0_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28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ga66a29d8c0_0_5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28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a66a29d8c0_0_4"/>
          <p:cNvSpPr/>
          <p:nvPr/>
        </p:nvSpPr>
        <p:spPr>
          <a:xfrm>
            <a:off x="4572000" y="-125"/>
            <a:ext cx="4572000" cy="41979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a66a29d8c0_0_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ga66a29d8c0_0_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ga66a29d8c0_0_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>
  <p:cSld name="TITLE_AND_BODY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a66a29d8c0_0_176"/>
          <p:cNvSpPr txBox="1">
            <a:spLocks noGrp="1"/>
          </p:cNvSpPr>
          <p:nvPr>
            <p:ph type="title"/>
          </p:nvPr>
        </p:nvSpPr>
        <p:spPr>
          <a:xfrm>
            <a:off x="4698275" y="189950"/>
            <a:ext cx="53112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ga66a29d8c0_0_176"/>
          <p:cNvSpPr txBox="1">
            <a:spLocks noGrp="1"/>
          </p:cNvSpPr>
          <p:nvPr>
            <p:ph type="subTitle" idx="1"/>
          </p:nvPr>
        </p:nvSpPr>
        <p:spPr>
          <a:xfrm>
            <a:off x="4696224" y="1709442"/>
            <a:ext cx="33672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42" name="Google Shape;42;ga66a29d8c0_0_176"/>
          <p:cNvSpPr/>
          <p:nvPr/>
        </p:nvSpPr>
        <p:spPr>
          <a:xfrm>
            <a:off x="4572000" y="429350"/>
            <a:ext cx="4112100" cy="635700"/>
          </a:xfrm>
          <a:prstGeom prst="rect">
            <a:avLst/>
          </a:prstGeom>
          <a:noFill/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a66a29d8c0_0_176"/>
          <p:cNvSpPr txBox="1">
            <a:spLocks noGrp="1"/>
          </p:cNvSpPr>
          <p:nvPr>
            <p:ph type="title" idx="2"/>
          </p:nvPr>
        </p:nvSpPr>
        <p:spPr>
          <a:xfrm>
            <a:off x="4696225" y="1198788"/>
            <a:ext cx="53112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ga66a29d8c0_0_176"/>
          <p:cNvSpPr txBox="1">
            <a:spLocks noGrp="1"/>
          </p:cNvSpPr>
          <p:nvPr>
            <p:ph type="subTitle" idx="3"/>
          </p:nvPr>
        </p:nvSpPr>
        <p:spPr>
          <a:xfrm>
            <a:off x="4696224" y="2836672"/>
            <a:ext cx="33672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45" name="Google Shape;45;ga66a29d8c0_0_176"/>
          <p:cNvSpPr txBox="1">
            <a:spLocks noGrp="1"/>
          </p:cNvSpPr>
          <p:nvPr>
            <p:ph type="title" idx="4"/>
          </p:nvPr>
        </p:nvSpPr>
        <p:spPr>
          <a:xfrm>
            <a:off x="4696225" y="2326013"/>
            <a:ext cx="53112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ga66a29d8c0_0_176"/>
          <p:cNvSpPr/>
          <p:nvPr/>
        </p:nvSpPr>
        <p:spPr>
          <a:xfrm>
            <a:off x="0" y="0"/>
            <a:ext cx="2855700" cy="422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a66a29d8c0_0_176"/>
          <p:cNvSpPr/>
          <p:nvPr/>
        </p:nvSpPr>
        <p:spPr>
          <a:xfrm>
            <a:off x="3582225" y="1426175"/>
            <a:ext cx="838800" cy="81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a66a29d8c0_0_176"/>
          <p:cNvSpPr/>
          <p:nvPr/>
        </p:nvSpPr>
        <p:spPr>
          <a:xfrm>
            <a:off x="3582225" y="2553400"/>
            <a:ext cx="838800" cy="81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ga66a29d8c0_0_176"/>
          <p:cNvSpPr txBox="1">
            <a:spLocks noGrp="1"/>
          </p:cNvSpPr>
          <p:nvPr>
            <p:ph type="title" idx="5"/>
          </p:nvPr>
        </p:nvSpPr>
        <p:spPr>
          <a:xfrm>
            <a:off x="3372225" y="1518275"/>
            <a:ext cx="1258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ga66a29d8c0_0_176"/>
          <p:cNvSpPr txBox="1">
            <a:spLocks noGrp="1"/>
          </p:cNvSpPr>
          <p:nvPr>
            <p:ph type="title" idx="6"/>
          </p:nvPr>
        </p:nvSpPr>
        <p:spPr>
          <a:xfrm>
            <a:off x="3372225" y="2645500"/>
            <a:ext cx="1258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y with Title and Text">
  <p:cSld name="TITLE_AND_BOD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a66a29d8c0_0_117"/>
          <p:cNvSpPr/>
          <p:nvPr/>
        </p:nvSpPr>
        <p:spPr>
          <a:xfrm>
            <a:off x="0" y="493950"/>
            <a:ext cx="9144000" cy="30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a66a29d8c0_0_117"/>
          <p:cNvSpPr txBox="1">
            <a:spLocks noGrp="1"/>
          </p:cNvSpPr>
          <p:nvPr>
            <p:ph type="title"/>
          </p:nvPr>
        </p:nvSpPr>
        <p:spPr>
          <a:xfrm>
            <a:off x="4696275" y="1725450"/>
            <a:ext cx="30555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4" name="Google Shape;54;ga66a29d8c0_0_117"/>
          <p:cNvSpPr txBox="1">
            <a:spLocks noGrp="1"/>
          </p:cNvSpPr>
          <p:nvPr>
            <p:ph type="subTitle" idx="1"/>
          </p:nvPr>
        </p:nvSpPr>
        <p:spPr>
          <a:xfrm>
            <a:off x="4696275" y="2839950"/>
            <a:ext cx="27702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666666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666666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666666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666666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666666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Curriculum-Instruction-and-Assessment/Assessment/Pages/Lexile-Framework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4196650" y="3083300"/>
            <a:ext cx="3684607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Presentation by:</a:t>
            </a:r>
            <a:endParaRPr sz="3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John (Jack) Hesser</a:t>
            </a:r>
            <a:endParaRPr sz="3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813275" y="232825"/>
            <a:ext cx="58278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Reading 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FUNdamental</a:t>
            </a:r>
            <a:endParaRPr sz="4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Google Shape;180;g9f39ddc1a6_0_17">
            <a:extLst>
              <a:ext uri="{FF2B5EF4-FFF2-40B4-BE49-F238E27FC236}">
                <a16:creationId xmlns:a16="http://schemas.microsoft.com/office/drawing/2014/main" id="{4A5FA133-370F-4157-A8D0-687E134C54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1029" y="1894789"/>
            <a:ext cx="2081371" cy="232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Goal Setting</a:t>
            </a:r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Students examine their diagnostic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 sz="2000">
                <a:solidFill>
                  <a:schemeClr val="accent6"/>
                </a:solidFill>
              </a:rPr>
              <a:t>Acknowledge the limitations of diagnostic.</a:t>
            </a:r>
            <a:endParaRPr/>
          </a:p>
          <a:p>
            <a:pPr marL="5588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 sz="2000">
              <a:solidFill>
                <a:schemeClr val="accent6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Establish the “Big” goal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 sz="2000">
                <a:solidFill>
                  <a:schemeClr val="accent6"/>
                </a:solidFill>
              </a:rPr>
              <a:t>Think through what makes sense for your school</a:t>
            </a:r>
            <a:endParaRPr sz="2000">
              <a:solidFill>
                <a:schemeClr val="accent6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Goal Setting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Model what “typical” growth looks like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 sz="2000">
                <a:solidFill>
                  <a:schemeClr val="accent6"/>
                </a:solidFill>
              </a:rPr>
              <a:t>If a student did just their classwork in English class, they’d like grow 1 grade level a year – is that what the student is aiming for?</a:t>
            </a:r>
            <a:endParaRPr/>
          </a:p>
          <a:p>
            <a:pPr marL="5588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 sz="2000">
              <a:solidFill>
                <a:schemeClr val="accent6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Set the ”Intermediate” goal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 sz="2000">
                <a:solidFill>
                  <a:schemeClr val="accent6"/>
                </a:solidFill>
              </a:rPr>
              <a:t>Where should the student be by the end of THIS TIME FRAME to be on track to their goal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 sz="2000">
                <a:solidFill>
                  <a:schemeClr val="accent6"/>
                </a:solidFill>
              </a:rPr>
              <a:t>This will be the most frequently referenced data-point.</a:t>
            </a:r>
            <a:endParaRPr sz="2000">
              <a:solidFill>
                <a:schemeClr val="accent6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 sz="2000">
              <a:solidFill>
                <a:schemeClr val="accent6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Tracking Growth</a:t>
            </a:r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External Diagnostic?</a:t>
            </a: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>
              <a:solidFill>
                <a:schemeClr val="accent6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Tracker Sheet OR Continuous Metric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 sz="2000">
                <a:solidFill>
                  <a:schemeClr val="accent6"/>
                </a:solidFill>
              </a:rPr>
              <a:t>Student should engage with </a:t>
            </a:r>
            <a:r>
              <a:rPr lang="en" sz="2000" i="1">
                <a:solidFill>
                  <a:schemeClr val="accent6"/>
                </a:solidFill>
              </a:rPr>
              <a:t>something</a:t>
            </a:r>
            <a:r>
              <a:rPr lang="en" sz="2000">
                <a:solidFill>
                  <a:schemeClr val="accent6"/>
                </a:solidFill>
              </a:rPr>
              <a:t> (paper or electronically) whenever doing a strategic reading assignment to keep them focused on </a:t>
            </a:r>
            <a:r>
              <a:rPr lang="en" sz="2000" b="1">
                <a:solidFill>
                  <a:schemeClr val="accent6"/>
                </a:solidFill>
              </a:rPr>
              <a:t>their</a:t>
            </a:r>
            <a:r>
              <a:rPr lang="en" sz="2000">
                <a:solidFill>
                  <a:schemeClr val="accent6"/>
                </a:solidFill>
              </a:rPr>
              <a:t> goal.</a:t>
            </a:r>
            <a:endParaRPr sz="2000">
              <a:solidFill>
                <a:schemeClr val="accent6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 sz="2000">
              <a:solidFill>
                <a:schemeClr val="accent6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Tracking Growth</a:t>
            </a:r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 sz="2000">
              <a:solidFill>
                <a:schemeClr val="accent6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778374" y="774822"/>
            <a:ext cx="3762651" cy="2771142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013829" y="1152475"/>
            <a:ext cx="3868321" cy="2889242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Classroom Experience</a:t>
            </a:r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Who, what, when, where, why?</a:t>
            </a: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 sz="2000">
              <a:solidFill>
                <a:schemeClr val="accent6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Who</a:t>
            </a:r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Reading groups based on goals.</a:t>
            </a: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>
              <a:solidFill>
                <a:schemeClr val="accent6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Academically monitor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 sz="2000">
                <a:solidFill>
                  <a:schemeClr val="accent6"/>
                </a:solidFill>
              </a:rPr>
              <a:t>Eventually prioritize students who may need most support (utilize Science of Reading research)</a:t>
            </a:r>
            <a:endParaRPr sz="2000">
              <a:solidFill>
                <a:schemeClr val="accent6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</a:t>
            </a:r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Selecting texts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 sz="2000">
                <a:solidFill>
                  <a:schemeClr val="accent6"/>
                </a:solidFill>
              </a:rPr>
              <a:t>Do you have required resources? (Achieve 3000, Lexia, NewsELA, Imagine Reading)</a:t>
            </a: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>
              <a:solidFill>
                <a:schemeClr val="accent6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Activity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 sz="2000">
                <a:solidFill>
                  <a:schemeClr val="accent6"/>
                </a:solidFill>
              </a:rPr>
              <a:t>You can use pre-selected questions, content-specific questions, OR a combination.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 sz="2000">
                <a:solidFill>
                  <a:schemeClr val="accent6"/>
                </a:solidFill>
              </a:rPr>
              <a:t>I use content questions while students are in groups, and then reading-specific for the individual work.</a:t>
            </a:r>
            <a:endParaRPr sz="2000">
              <a:solidFill>
                <a:schemeClr val="accent6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When (frequency)</a:t>
            </a:r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Identify standards-alignment</a:t>
            </a: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>
              <a:solidFill>
                <a:schemeClr val="accent6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Predictability, preferred</a:t>
            </a: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 sz="2000">
              <a:solidFill>
                <a:schemeClr val="accent6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Where</a:t>
            </a:r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Mix-up seating (safely)</a:t>
            </a: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>
              <a:solidFill>
                <a:schemeClr val="accent6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Use the outdoors!</a:t>
            </a: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 sz="2000">
              <a:solidFill>
                <a:schemeClr val="accent6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/>
          </a:p>
        </p:txBody>
      </p:sp>
      <p:pic>
        <p:nvPicPr>
          <p:cNvPr id="167" name="Google Shape;167;p23"/>
          <p:cNvPicPr preferRelativeResize="0"/>
          <p:nvPr/>
        </p:nvPicPr>
        <p:blipFill rotWithShape="1">
          <a:blip r:embed="rId3">
            <a:alphaModFix/>
          </a:blip>
          <a:srcRect t="23423" r="24979"/>
          <a:stretch/>
        </p:blipFill>
        <p:spPr>
          <a:xfrm>
            <a:off x="6825700" y="275475"/>
            <a:ext cx="211510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 rotWithShape="1">
          <a:blip r:embed="rId4">
            <a:alphaModFix/>
          </a:blip>
          <a:srcRect l="13087" r="36790"/>
          <a:stretch/>
        </p:blipFill>
        <p:spPr>
          <a:xfrm rot="5400000">
            <a:off x="6251304" y="1248570"/>
            <a:ext cx="2154783" cy="3224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Why</a:t>
            </a:r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Connect to student goals and “tracking.”</a:t>
            </a: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>
              <a:solidFill>
                <a:schemeClr val="accent6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Reinforce how the skills they are using are transferable.</a:t>
            </a: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 sz="2000">
              <a:solidFill>
                <a:schemeClr val="accent6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167650" y="158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500"/>
              <a:t>Take Control of your Learning Experience</a:t>
            </a:r>
            <a:endParaRPr sz="3500"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345224" y="863550"/>
            <a:ext cx="8798775" cy="3398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ON24 Learning Platform: 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All windows are </a:t>
            </a:r>
            <a:r>
              <a:rPr lang="en" b="1"/>
              <a:t>resizable</a:t>
            </a:r>
            <a:r>
              <a:rPr lang="en"/>
              <a:t> and </a:t>
            </a:r>
            <a:r>
              <a:rPr lang="en" b="1"/>
              <a:t>moveable</a:t>
            </a:r>
            <a:endParaRPr b="1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Use the </a:t>
            </a:r>
            <a:r>
              <a:rPr lang="en" b="1"/>
              <a:t>Related Content </a:t>
            </a:r>
            <a:r>
              <a:rPr lang="en"/>
              <a:t>box to access slides and resources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Submit your questions using the </a:t>
            </a:r>
            <a:r>
              <a:rPr lang="en" b="1"/>
              <a:t>Q&amp;A</a:t>
            </a:r>
            <a:endParaRPr b="1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b="1"/>
              <a:t>PGP </a:t>
            </a:r>
            <a:r>
              <a:rPr lang="en"/>
              <a:t>certificates are available for download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Use the toolbar to access other features and bring back minimized tools.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f39ddc1a6_0_17"/>
          <p:cNvSpPr txBox="1">
            <a:spLocks noGrp="1"/>
          </p:cNvSpPr>
          <p:nvPr>
            <p:ph type="body" idx="1"/>
          </p:nvPr>
        </p:nvSpPr>
        <p:spPr>
          <a:xfrm>
            <a:off x="6005565" y="2765185"/>
            <a:ext cx="2867125" cy="126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John (Jack) Hesser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@JackMcHair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Indianapolis Public Schools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hesserj@myips.org</a:t>
            </a:r>
            <a:endParaRPr/>
          </a:p>
        </p:txBody>
      </p:sp>
      <p:pic>
        <p:nvPicPr>
          <p:cNvPr id="180" name="Google Shape;180;g9f39ddc1a6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3349" y="381443"/>
            <a:ext cx="1571559" cy="1972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Reading Beyond English</a:t>
            </a:r>
            <a:endParaRPr/>
          </a:p>
        </p:txBody>
      </p:sp>
      <p:sp>
        <p:nvSpPr>
          <p:cNvPr id="70" name="Google Shape;70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Emphasizes real-world connection of reading comprehension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>
              <a:solidFill>
                <a:schemeClr val="accent6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Builds deeper understanding of content knowledge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>
              <a:solidFill>
                <a:schemeClr val="accent6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Students become more confident readers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○"/>
            </a:pPr>
            <a:r>
              <a:rPr lang="en" sz="2000">
                <a:solidFill>
                  <a:schemeClr val="accent6"/>
                </a:solidFill>
              </a:rPr>
              <a:t>Help shift students from dependent to independent learners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Why is this Relevant?</a:t>
            </a:r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We know that many students enter their secondary education not consistently reading on the appropriate grade-level.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>
              <a:solidFill>
                <a:schemeClr val="accent6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There are a number of great resources and strategies we can implement to help students find success at the secondary level.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My Evolution</a:t>
            </a:r>
            <a:endParaRPr/>
          </a:p>
        </p:txBody>
      </p:sp>
      <p:sp>
        <p:nvSpPr>
          <p:cNvPr id="82" name="Google Shape;82;p10"/>
          <p:cNvSpPr/>
          <p:nvPr/>
        </p:nvSpPr>
        <p:spPr>
          <a:xfrm>
            <a:off x="311700" y="1681841"/>
            <a:ext cx="2366186" cy="202474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106C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Incorporated content articles / textbook independently</a:t>
            </a:r>
            <a:endParaRPr/>
          </a:p>
        </p:txBody>
      </p:sp>
      <p:sp>
        <p:nvSpPr>
          <p:cNvPr id="83" name="Google Shape;83;p10"/>
          <p:cNvSpPr/>
          <p:nvPr/>
        </p:nvSpPr>
        <p:spPr>
          <a:xfrm>
            <a:off x="3388907" y="1681841"/>
            <a:ext cx="2366186" cy="202474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106C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Reading aloud grade-level articles /  together</a:t>
            </a:r>
            <a:endParaRPr/>
          </a:p>
        </p:txBody>
      </p:sp>
      <p:sp>
        <p:nvSpPr>
          <p:cNvPr id="84" name="Google Shape;84;p10"/>
          <p:cNvSpPr/>
          <p:nvPr/>
        </p:nvSpPr>
        <p:spPr>
          <a:xfrm>
            <a:off x="6466114" y="1681840"/>
            <a:ext cx="2366186" cy="202474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106C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Small group leveled text, same content</a:t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2677886" y="2400297"/>
            <a:ext cx="711021" cy="58782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BA6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5755093" y="2400296"/>
            <a:ext cx="711021" cy="58782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BA6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Effective Use of Reading</a:t>
            </a:r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Student Ownership</a:t>
            </a: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>
              <a:solidFill>
                <a:schemeClr val="accent6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Classroom Experience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Student Ownership</a:t>
            </a:r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Where is the student starting?</a:t>
            </a: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>
              <a:solidFill>
                <a:schemeClr val="accent6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What is the student’s goal?</a:t>
            </a: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>
              <a:solidFill>
                <a:schemeClr val="accent6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How will the student (and teacher) track their goal?</a:t>
            </a: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 sz="2000">
              <a:solidFill>
                <a:schemeClr val="accent6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Starting Point</a:t>
            </a:r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External or Internal Diagnostic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 sz="2000">
                <a:solidFill>
                  <a:schemeClr val="accent6"/>
                </a:solidFill>
              </a:rPr>
              <a:t>NWEA, ILEARN, Lexile Screener, Achieve 3000, Imagine Reading</a:t>
            </a:r>
            <a:endParaRPr/>
          </a:p>
          <a:p>
            <a:pPr marL="5588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 sz="2000">
              <a:solidFill>
                <a:schemeClr val="accent6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Analyze class trends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 sz="2000">
                <a:solidFill>
                  <a:schemeClr val="accent6"/>
                </a:solidFill>
              </a:rPr>
              <a:t>Identify students who may require tier-3 interventions (high and low) – WAIT to act</a:t>
            </a:r>
            <a:endParaRPr/>
          </a:p>
          <a:p>
            <a:pPr marL="5588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 sz="2000">
              <a:solidFill>
                <a:schemeClr val="accent6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>
                <a:solidFill>
                  <a:schemeClr val="accent6"/>
                </a:solidFill>
              </a:rPr>
              <a:t>Review the diagnostic with students 🡪 </a:t>
            </a:r>
            <a:r>
              <a:rPr lang="en" b="1">
                <a:solidFill>
                  <a:schemeClr val="accent6"/>
                </a:solidFill>
              </a:rPr>
              <a:t>Tests are only a snapshot of performance on one day.</a:t>
            </a:r>
            <a:endParaRPr b="1">
              <a:solidFill>
                <a:schemeClr val="accent6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body" idx="1"/>
          </p:nvPr>
        </p:nvSpPr>
        <p:spPr>
          <a:xfrm>
            <a:off x="311700" y="3509234"/>
            <a:ext cx="8520600" cy="681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1100"/>
              <a:t>Georgia’s Department of Education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https://www.gadoe.org/Curriculum-Instruction-and-Assessment/Assessment/Pages/Lexile-Framework.aspx</a:t>
            </a:r>
            <a:r>
              <a:rPr lang="en" sz="1100"/>
              <a:t> </a:t>
            </a:r>
            <a:endParaRPr/>
          </a:p>
        </p:txBody>
      </p:sp>
      <p:graphicFrame>
        <p:nvGraphicFramePr>
          <p:cNvPr id="110" name="Google Shape;110;p14"/>
          <p:cNvGraphicFramePr/>
          <p:nvPr/>
        </p:nvGraphicFramePr>
        <p:xfrm>
          <a:off x="638270" y="35869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{9789AD9E-A643-4DFD-AE15-783A665E1E80}</a:tableStyleId>
              </a:tblPr>
              <a:tblGrid>
                <a:gridCol w="402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strike="noStrike" cap="none"/>
                        <a:t>Grade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strike="noStrike" cap="none"/>
                        <a:t>Approximate Lexile Band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strike="noStrike" cap="none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strike="noStrike" cap="none"/>
                        <a:t>740 - 940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strike="noStrike" cap="none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strike="noStrike" cap="none"/>
                        <a:t>830 - 1010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strike="noStrike" cap="none"/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strike="noStrike" cap="none"/>
                        <a:t>925 - 1070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strike="noStrike" cap="none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strike="noStrike" cap="none"/>
                        <a:t>970 - 1120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strike="noStrike" cap="none"/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strike="noStrike" cap="none"/>
                        <a:t>1010 - 1185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1733"/>
      </a:dk1>
      <a:lt1>
        <a:srgbClr val="FFFFFF"/>
      </a:lt1>
      <a:dk2>
        <a:srgbClr val="001733"/>
      </a:dk2>
      <a:lt2>
        <a:srgbClr val="EEEEEE"/>
      </a:lt2>
      <a:accent1>
        <a:srgbClr val="169444"/>
      </a:accent1>
      <a:accent2>
        <a:srgbClr val="FF8F01"/>
      </a:accent2>
      <a:accent3>
        <a:srgbClr val="ABD81A"/>
      </a:accent3>
      <a:accent4>
        <a:srgbClr val="C6121E"/>
      </a:accent4>
      <a:accent5>
        <a:srgbClr val="167A91"/>
      </a:accent5>
      <a:accent6>
        <a:srgbClr val="000000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Office PowerPoint</Application>
  <PresentationFormat>On-screen Show (16:9)</PresentationFormat>
  <Paragraphs>107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Roboto</vt:lpstr>
      <vt:lpstr>Arvo</vt:lpstr>
      <vt:lpstr>Simple Light</vt:lpstr>
      <vt:lpstr>PowerPoint Presentation</vt:lpstr>
      <vt:lpstr>Take Control of your Learning Experience</vt:lpstr>
      <vt:lpstr>Reading Beyond English</vt:lpstr>
      <vt:lpstr>Why is this Relevant?</vt:lpstr>
      <vt:lpstr>My Evolution</vt:lpstr>
      <vt:lpstr>Effective Use of Reading</vt:lpstr>
      <vt:lpstr>Student Ownership</vt:lpstr>
      <vt:lpstr>Starting Point</vt:lpstr>
      <vt:lpstr>PowerPoint Presentation</vt:lpstr>
      <vt:lpstr>Goal Setting</vt:lpstr>
      <vt:lpstr>Goal Setting</vt:lpstr>
      <vt:lpstr>Tracking Growth</vt:lpstr>
      <vt:lpstr>Tracking Growth</vt:lpstr>
      <vt:lpstr>Classroom Experience</vt:lpstr>
      <vt:lpstr>Who</vt:lpstr>
      <vt:lpstr>What</vt:lpstr>
      <vt:lpstr>When (frequency)</vt:lpstr>
      <vt:lpstr>Where</vt:lpstr>
      <vt:lpstr>Why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Martie Hoofer</cp:lastModifiedBy>
  <cp:revision>1</cp:revision>
  <dcterms:modified xsi:type="dcterms:W3CDTF">2022-01-21T15:46:49Z</dcterms:modified>
</cp:coreProperties>
</file>