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7" r:id="rId2"/>
    <p:sldId id="261" r:id="rId3"/>
    <p:sldId id="272" r:id="rId4"/>
    <p:sldId id="280" r:id="rId5"/>
    <p:sldId id="273" r:id="rId6"/>
    <p:sldId id="263" r:id="rId7"/>
    <p:sldId id="279" r:id="rId8"/>
    <p:sldId id="274" r:id="rId9"/>
    <p:sldId id="275" r:id="rId10"/>
    <p:sldId id="276" r:id="rId11"/>
    <p:sldId id="278" r:id="rId12"/>
    <p:sldId id="282" r:id="rId13"/>
    <p:sldId id="281" r:id="rId14"/>
    <p:sldId id="270" r:id="rId15"/>
    <p:sldId id="271" r:id="rId16"/>
  </p:sldIdLst>
  <p:sldSz cx="9144000" cy="5143500" type="screen16x9"/>
  <p:notesSz cx="6858000" cy="9144000"/>
  <p:embeddedFontLst>
    <p:embeddedFont>
      <p:font typeface="Arvo" panose="020B0604020202020204" charset="0"/>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h450buNMHNUrlVAl7+I678uj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3"/>
    <p:restoredTop sz="46863"/>
  </p:normalViewPr>
  <p:slideViewPr>
    <p:cSldViewPr snapToGrid="0">
      <p:cViewPr varScale="1">
        <p:scale>
          <a:sx n="48" d="100"/>
          <a:sy n="48" d="100"/>
        </p:scale>
        <p:origin x="140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0da617b0f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0da617b0f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55329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9046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948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677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f39ddc1a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9f39ddc1a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9d7770e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d9d7770ed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Make this the last slide in your presentation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3e5da9f1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b3e5da9f11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Hello and welcome to our session, Grant Writing 101: Part 1. I am Krista Stith, cofounder of Ben + STEM. Thank you for joining me at Keep Indiana Learning. </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Before we get started, a few quick notes about this ON24 platform.  You can resize, move, and minimize all the windows on the screen to best suit your learning style. </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When I share my screen to demonstrate a tool or resource, you may want to maximize this video window. Click the four arrows at the top of this window to go to full screen, and click the escape button on your keyboard to exit full screen. If you are watching this on a mobile device or tablet, you can pinch and zoom to increase the size. </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endParaRPr>
          </a:p>
          <a:p>
            <a:pPr marL="0" lvl="0" indent="0" algn="l" rtl="0">
              <a:lnSpc>
                <a:spcPct val="115000"/>
              </a:lnSpc>
              <a:spcBef>
                <a:spcPts val="0"/>
              </a:spcBef>
              <a:spcAft>
                <a:spcPts val="0"/>
              </a:spcAft>
              <a:buSzPts val="2400"/>
              <a:buNone/>
            </a:pPr>
            <a:r>
              <a:rPr lang="en-US" sz="1100" dirty="0">
                <a:solidFill>
                  <a:schemeClr val="dk1"/>
                </a:solidFill>
              </a:rPr>
              <a:t>The slides and resources mentioned in the session can be accessed in the Related Content box. If you do not see the Related Content box, you can click on the checklist icon from the toolbar. Feel free to pause the video as needed. </a:t>
            </a:r>
          </a:p>
          <a:p>
            <a:pPr marL="0" lvl="0" indent="0" algn="l" rtl="0">
              <a:lnSpc>
                <a:spcPct val="115000"/>
              </a:lnSpc>
              <a:spcBef>
                <a:spcPts val="0"/>
              </a:spcBef>
              <a:spcAft>
                <a:spcPts val="0"/>
              </a:spcAft>
              <a:buSzPts val="2400"/>
              <a:buNone/>
            </a:pPr>
            <a:endParaRPr lang="en-US"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You can ask questions throughout the session using the Q&amp;A tool from the toolbar. If this is an On Demand session, those questions will be sent to me via email and I will respond back to you at the email you used for registration. </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endParaRPr>
          </a:p>
          <a:p>
            <a:pPr marL="0" lvl="0" indent="0" algn="l" rtl="0">
              <a:lnSpc>
                <a:spcPct val="115000"/>
              </a:lnSpc>
              <a:spcBef>
                <a:spcPts val="0"/>
              </a:spcBef>
              <a:spcAft>
                <a:spcPts val="0"/>
              </a:spcAft>
              <a:buSzPts val="2400"/>
              <a:buNone/>
            </a:pPr>
            <a:r>
              <a:rPr lang="en-US" sz="1100" dirty="0">
                <a:solidFill>
                  <a:schemeClr val="dk1"/>
                </a:solidFill>
              </a:rPr>
              <a:t>If you would like to share this session with a colleague, please click the share button in the toolbar. At the end of this session you will be prompted to complete a short survey. You can also access the survey at anytime by clicking on the hand/survey icon in the toolbar. </a:t>
            </a:r>
          </a:p>
          <a:p>
            <a:pPr marL="0" lvl="0" indent="0" algn="l" rtl="0">
              <a:lnSpc>
                <a:spcPct val="115000"/>
              </a:lnSpc>
              <a:spcBef>
                <a:spcPts val="0"/>
              </a:spcBef>
              <a:spcAft>
                <a:spcPts val="0"/>
              </a:spcAft>
              <a:buSzPts val="2400"/>
              <a:buNone/>
            </a:pPr>
            <a:endParaRPr lang="en-US" sz="1100" dirty="0">
              <a:solidFill>
                <a:schemeClr val="dk1"/>
              </a:solidFill>
            </a:endParaRPr>
          </a:p>
          <a:p>
            <a:pPr marL="0" lvl="0" indent="0" algn="l" rtl="0">
              <a:lnSpc>
                <a:spcPct val="115000"/>
              </a:lnSpc>
              <a:spcBef>
                <a:spcPts val="0"/>
              </a:spcBef>
              <a:spcAft>
                <a:spcPts val="0"/>
              </a:spcAft>
              <a:buSzPts val="2400"/>
              <a:buNone/>
            </a:pPr>
            <a:r>
              <a:rPr lang="en-US" sz="1100" dirty="0">
                <a:solidFill>
                  <a:schemeClr val="dk1"/>
                </a:solidFill>
              </a:rPr>
              <a:t>PGPS are available after you have watched 85% of this session. Click on the certificate icon in the toolbar to download your PGPs. </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Let’s get started!</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6627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0117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4466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8226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3656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02600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Keep Indiana Learning Title Slide" type="secHead">
  <p:cSld name="SECTION_HEADER">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IESC Text Slide" type="tx">
  <p:cSld name="TITLE_AND_BODY">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 name="Google Shape;1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of Presentation Slide">
  <p:cSld name="TITLE_AND_BODY_1_3">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9f39ddc1a6_0_5"/>
          <p:cNvSpPr txBox="1"/>
          <p:nvPr/>
        </p:nvSpPr>
        <p:spPr>
          <a:xfrm>
            <a:off x="311700" y="445025"/>
            <a:ext cx="512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167A91"/>
                </a:solidFill>
                <a:latin typeface="Roboto"/>
                <a:ea typeface="Roboto"/>
                <a:cs typeface="Roboto"/>
                <a:sym typeface="Roboto"/>
              </a:rPr>
              <a:t>Thank you!</a:t>
            </a:r>
            <a:endParaRPr sz="3600" b="1" i="0" u="none" strike="noStrike" cap="none">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17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1733"/>
                </a:solidFill>
                <a:latin typeface="Roboto"/>
                <a:ea typeface="Roboto"/>
                <a:cs typeface="Roboto"/>
                <a:sym typeface="Roboto"/>
              </a:rPr>
              <a:t>Visit </a:t>
            </a:r>
            <a:r>
              <a:rPr lang="en" sz="3400" b="1" i="0" u="none" strike="noStrike" cap="none">
                <a:solidFill>
                  <a:srgbClr val="167A91"/>
                </a:solidFill>
                <a:latin typeface="Roboto"/>
                <a:ea typeface="Roboto"/>
                <a:cs typeface="Roboto"/>
                <a:sym typeface="Roboto"/>
              </a:rPr>
              <a:t>KeepIndianaLearning.org</a:t>
            </a:r>
            <a:endParaRPr sz="3400" b="1" i="0" u="none" strike="noStrike" cap="none">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1733"/>
                </a:solidFill>
                <a:latin typeface="Roboto"/>
                <a:ea typeface="Roboto"/>
                <a:cs typeface="Roboto"/>
                <a:sym typeface="Roboto"/>
              </a:rPr>
              <a:t>for more professional learning opportunities.</a:t>
            </a:r>
            <a:endParaRPr sz="3400" b="1" i="0" u="none" strike="noStrike" cap="none">
              <a:solidFill>
                <a:srgbClr val="001733"/>
              </a:solidFill>
              <a:latin typeface="Roboto"/>
              <a:ea typeface="Roboto"/>
              <a:cs typeface="Roboto"/>
              <a:sym typeface="Roboto"/>
            </a:endParaRPr>
          </a:p>
        </p:txBody>
      </p:sp>
      <p:sp>
        <p:nvSpPr>
          <p:cNvPr id="17" name="Google Shape;17;g9f39ddc1a6_0_5"/>
          <p:cNvSpPr txBox="1"/>
          <p:nvPr/>
        </p:nvSpPr>
        <p:spPr>
          <a:xfrm>
            <a:off x="5744113" y="3221825"/>
            <a:ext cx="2652000" cy="46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9f39ddc1a6_0_5"/>
          <p:cNvSpPr txBox="1"/>
          <p:nvPr/>
        </p:nvSpPr>
        <p:spPr>
          <a:xfrm>
            <a:off x="5035675" y="3221825"/>
            <a:ext cx="3990000" cy="39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 name="Google Shape;19;g9f39ddc1a6_0_5"/>
          <p:cNvSpPr/>
          <p:nvPr/>
        </p:nvSpPr>
        <p:spPr>
          <a:xfrm>
            <a:off x="6573525" y="680400"/>
            <a:ext cx="1557300" cy="148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Place presenter headshot over this text.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Add presenter contact information in the text box below.</a:t>
            </a:r>
            <a:endParaRPr sz="1400" b="0" i="0" u="none" strike="noStrike" cap="none">
              <a:solidFill>
                <a:srgbClr val="000000"/>
              </a:solidFill>
              <a:latin typeface="Arial"/>
              <a:ea typeface="Arial"/>
              <a:cs typeface="Arial"/>
              <a:sym typeface="Arial"/>
            </a:endParaRPr>
          </a:p>
        </p:txBody>
      </p:sp>
      <p:sp>
        <p:nvSpPr>
          <p:cNvPr id="20" name="Google Shape;20;g9f39ddc1a6_0_5"/>
          <p:cNvSpPr txBox="1">
            <a:spLocks noGrp="1"/>
          </p:cNvSpPr>
          <p:nvPr>
            <p:ph type="body" idx="1"/>
          </p:nvPr>
        </p:nvSpPr>
        <p:spPr>
          <a:xfrm>
            <a:off x="6227550" y="2825475"/>
            <a:ext cx="2352600" cy="5727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sz="1600" b="1"/>
            </a:lvl1pPr>
            <a:lvl2pPr marL="914400" lvl="1" indent="-317500" algn="ctr">
              <a:lnSpc>
                <a:spcPct val="115000"/>
              </a:lnSpc>
              <a:spcBef>
                <a:spcPts val="1600"/>
              </a:spcBef>
              <a:spcAft>
                <a:spcPts val="0"/>
              </a:spcAft>
              <a:buSzPts val="1400"/>
              <a:buChar char="○"/>
              <a:defRPr sz="1400" b="1"/>
            </a:lvl2pPr>
            <a:lvl3pPr marL="1371600" lvl="2" indent="-317500" algn="ctr">
              <a:lnSpc>
                <a:spcPct val="115000"/>
              </a:lnSpc>
              <a:spcBef>
                <a:spcPts val="1600"/>
              </a:spcBef>
              <a:spcAft>
                <a:spcPts val="0"/>
              </a:spcAft>
              <a:buSzPts val="1400"/>
              <a:buChar char="■"/>
              <a:defRPr sz="1400" b="1"/>
            </a:lvl3pPr>
            <a:lvl4pPr marL="1828800" lvl="3" indent="-317500" algn="ctr">
              <a:lnSpc>
                <a:spcPct val="115000"/>
              </a:lnSpc>
              <a:spcBef>
                <a:spcPts val="1600"/>
              </a:spcBef>
              <a:spcAft>
                <a:spcPts val="0"/>
              </a:spcAft>
              <a:buSzPts val="1400"/>
              <a:buChar char="●"/>
              <a:defRPr sz="1400" b="1"/>
            </a:lvl4pPr>
            <a:lvl5pPr marL="2286000" lvl="4" indent="-317500" algn="ctr">
              <a:lnSpc>
                <a:spcPct val="115000"/>
              </a:lnSpc>
              <a:spcBef>
                <a:spcPts val="1600"/>
              </a:spcBef>
              <a:spcAft>
                <a:spcPts val="0"/>
              </a:spcAft>
              <a:buSzPts val="1400"/>
              <a:buChar char="○"/>
              <a:defRPr sz="1400" b="1"/>
            </a:lvl5pPr>
            <a:lvl6pPr marL="2743200" lvl="5" indent="-317500" algn="ctr">
              <a:lnSpc>
                <a:spcPct val="115000"/>
              </a:lnSpc>
              <a:spcBef>
                <a:spcPts val="1600"/>
              </a:spcBef>
              <a:spcAft>
                <a:spcPts val="0"/>
              </a:spcAft>
              <a:buSzPts val="1400"/>
              <a:buChar char="■"/>
              <a:defRPr sz="1400" b="1"/>
            </a:lvl6pPr>
            <a:lvl7pPr marL="3200400" lvl="6" indent="-292100" algn="ctr">
              <a:lnSpc>
                <a:spcPct val="115000"/>
              </a:lnSpc>
              <a:spcBef>
                <a:spcPts val="1600"/>
              </a:spcBef>
              <a:spcAft>
                <a:spcPts val="0"/>
              </a:spcAft>
              <a:buSzPts val="1000"/>
              <a:buChar char="●"/>
              <a:defRPr sz="1000" b="1"/>
            </a:lvl7pPr>
            <a:lvl8pPr marL="3657600" lvl="7" indent="-292100" algn="ctr">
              <a:lnSpc>
                <a:spcPct val="115000"/>
              </a:lnSpc>
              <a:spcBef>
                <a:spcPts val="1600"/>
              </a:spcBef>
              <a:spcAft>
                <a:spcPts val="0"/>
              </a:spcAft>
              <a:buSzPts val="1000"/>
              <a:buChar char="○"/>
              <a:defRPr sz="1000" b="1"/>
            </a:lvl8pPr>
            <a:lvl9pPr marL="4114800" lvl="8" indent="-292100" algn="ctr">
              <a:lnSpc>
                <a:spcPct val="115000"/>
              </a:lnSpc>
              <a:spcBef>
                <a:spcPts val="1600"/>
              </a:spcBef>
              <a:spcAft>
                <a:spcPts val="1600"/>
              </a:spcAft>
              <a:buSzPts val="1000"/>
              <a:buChar char="■"/>
              <a:defRPr sz="1000"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2 Columns">
  <p:cSld name="TITLE_AND_BODY_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ga66a29d8c0_0_82"/>
          <p:cNvSpPr/>
          <p:nvPr/>
        </p:nvSpPr>
        <p:spPr>
          <a:xfrm>
            <a:off x="406950" y="352200"/>
            <a:ext cx="8330100" cy="373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 name="Google Shape;23;ga66a29d8c0_0_82"/>
          <p:cNvCxnSpPr/>
          <p:nvPr/>
        </p:nvCxnSpPr>
        <p:spPr>
          <a:xfrm>
            <a:off x="4550550" y="1789025"/>
            <a:ext cx="0" cy="1927500"/>
          </a:xfrm>
          <a:prstGeom prst="straightConnector1">
            <a:avLst/>
          </a:prstGeom>
          <a:noFill/>
          <a:ln w="38100" cap="flat" cmpd="sng">
            <a:solidFill>
              <a:schemeClr val="dk1"/>
            </a:solidFill>
            <a:prstDash val="solid"/>
            <a:round/>
            <a:headEnd type="none" w="sm" len="sm"/>
            <a:tailEnd type="none" w="sm" len="sm"/>
          </a:ln>
        </p:spPr>
      </p:cxnSp>
      <p:sp>
        <p:nvSpPr>
          <p:cNvPr id="24" name="Google Shape;24;ga66a29d8c0_0_82"/>
          <p:cNvSpPr txBox="1">
            <a:spLocks noGrp="1"/>
          </p:cNvSpPr>
          <p:nvPr>
            <p:ph type="sldNum" idx="12"/>
          </p:nvPr>
        </p:nvSpPr>
        <p:spPr>
          <a:xfrm>
            <a:off x="8524708" y="466319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1pPr>
            <a:lvl2pPr marL="0" marR="0" lvl="1"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2pPr>
            <a:lvl3pPr marL="0" marR="0" lvl="2"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3pPr>
            <a:lvl4pPr marL="0" marR="0" lvl="3"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4pPr>
            <a:lvl5pPr marL="0" marR="0" lvl="4"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5pPr>
            <a:lvl6pPr marL="0" marR="0" lvl="5"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6pPr>
            <a:lvl7pPr marL="0" marR="0" lvl="6"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7pPr>
            <a:lvl8pPr marL="0" marR="0" lvl="7"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8pPr>
            <a:lvl9pPr marL="0" marR="0" lvl="8"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ga66a29d8c0_0_82"/>
          <p:cNvSpPr txBox="1">
            <a:spLocks noGrp="1"/>
          </p:cNvSpPr>
          <p:nvPr>
            <p:ph type="ctrTitle"/>
          </p:nvPr>
        </p:nvSpPr>
        <p:spPr>
          <a:xfrm>
            <a:off x="111322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6" name="Google Shape;26;ga66a29d8c0_0_82"/>
          <p:cNvSpPr txBox="1">
            <a:spLocks noGrp="1"/>
          </p:cNvSpPr>
          <p:nvPr>
            <p:ph type="subTitle" idx="1"/>
          </p:nvPr>
        </p:nvSpPr>
        <p:spPr>
          <a:xfrm>
            <a:off x="114727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7" name="Google Shape;27;ga66a29d8c0_0_82"/>
          <p:cNvSpPr txBox="1">
            <a:spLocks noGrp="1"/>
          </p:cNvSpPr>
          <p:nvPr>
            <p:ph type="ctrTitle" idx="2"/>
          </p:nvPr>
        </p:nvSpPr>
        <p:spPr>
          <a:xfrm>
            <a:off x="481837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8" name="Google Shape;28;ga66a29d8c0_0_82"/>
          <p:cNvSpPr txBox="1">
            <a:spLocks noGrp="1"/>
          </p:cNvSpPr>
          <p:nvPr>
            <p:ph type="subTitle" idx="3"/>
          </p:nvPr>
        </p:nvSpPr>
        <p:spPr>
          <a:xfrm>
            <a:off x="485242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9" name="Google Shape;29;ga66a29d8c0_0_82"/>
          <p:cNvSpPr txBox="1">
            <a:spLocks noGrp="1"/>
          </p:cNvSpPr>
          <p:nvPr>
            <p:ph type="title" idx="4"/>
          </p:nvPr>
        </p:nvSpPr>
        <p:spPr>
          <a:xfrm>
            <a:off x="-11850" y="927075"/>
            <a:ext cx="9144000" cy="4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200"/>
              <a:buNone/>
              <a:defRPr sz="2200"/>
            </a:lvl1pPr>
            <a:lvl2pPr lvl="1" algn="l">
              <a:lnSpc>
                <a:spcPct val="100000"/>
              </a:lnSpc>
              <a:spcBef>
                <a:spcPts val="0"/>
              </a:spcBef>
              <a:spcAft>
                <a:spcPts val="0"/>
              </a:spcAft>
              <a:buSzPts val="2800"/>
              <a:buFont typeface="Roboto"/>
              <a:buNone/>
              <a:defRPr>
                <a:latin typeface="Roboto"/>
                <a:ea typeface="Roboto"/>
                <a:cs typeface="Roboto"/>
                <a:sym typeface="Roboto"/>
              </a:defRPr>
            </a:lvl2pPr>
            <a:lvl3pPr lvl="2" algn="l">
              <a:lnSpc>
                <a:spcPct val="100000"/>
              </a:lnSpc>
              <a:spcBef>
                <a:spcPts val="0"/>
              </a:spcBef>
              <a:spcAft>
                <a:spcPts val="0"/>
              </a:spcAft>
              <a:buSzPts val="2800"/>
              <a:buFont typeface="Roboto"/>
              <a:buNone/>
              <a:defRPr>
                <a:latin typeface="Roboto"/>
                <a:ea typeface="Roboto"/>
                <a:cs typeface="Roboto"/>
                <a:sym typeface="Roboto"/>
              </a:defRPr>
            </a:lvl3pPr>
            <a:lvl4pPr lvl="3" algn="l">
              <a:lnSpc>
                <a:spcPct val="100000"/>
              </a:lnSpc>
              <a:spcBef>
                <a:spcPts val="0"/>
              </a:spcBef>
              <a:spcAft>
                <a:spcPts val="0"/>
              </a:spcAft>
              <a:buSzPts val="2800"/>
              <a:buFont typeface="Roboto"/>
              <a:buNone/>
              <a:defRPr>
                <a:latin typeface="Roboto"/>
                <a:ea typeface="Roboto"/>
                <a:cs typeface="Roboto"/>
                <a:sym typeface="Roboto"/>
              </a:defRPr>
            </a:lvl4pPr>
            <a:lvl5pPr lvl="4" algn="l">
              <a:lnSpc>
                <a:spcPct val="100000"/>
              </a:lnSpc>
              <a:spcBef>
                <a:spcPts val="0"/>
              </a:spcBef>
              <a:spcAft>
                <a:spcPts val="0"/>
              </a:spcAft>
              <a:buSzPts val="2800"/>
              <a:buFont typeface="Roboto"/>
              <a:buNone/>
              <a:defRPr>
                <a:latin typeface="Roboto"/>
                <a:ea typeface="Roboto"/>
                <a:cs typeface="Roboto"/>
                <a:sym typeface="Roboto"/>
              </a:defRPr>
            </a:lvl5pPr>
            <a:lvl6pPr lvl="5" algn="l">
              <a:lnSpc>
                <a:spcPct val="100000"/>
              </a:lnSpc>
              <a:spcBef>
                <a:spcPts val="0"/>
              </a:spcBef>
              <a:spcAft>
                <a:spcPts val="0"/>
              </a:spcAft>
              <a:buSzPts val="2800"/>
              <a:buFont typeface="Roboto"/>
              <a:buNone/>
              <a:defRPr>
                <a:latin typeface="Roboto"/>
                <a:ea typeface="Roboto"/>
                <a:cs typeface="Roboto"/>
                <a:sym typeface="Roboto"/>
              </a:defRPr>
            </a:lvl6pPr>
            <a:lvl7pPr lvl="6" algn="l">
              <a:lnSpc>
                <a:spcPct val="100000"/>
              </a:lnSpc>
              <a:spcBef>
                <a:spcPts val="0"/>
              </a:spcBef>
              <a:spcAft>
                <a:spcPts val="0"/>
              </a:spcAft>
              <a:buSzPts val="2800"/>
              <a:buFont typeface="Roboto"/>
              <a:buNone/>
              <a:defRPr>
                <a:latin typeface="Roboto"/>
                <a:ea typeface="Roboto"/>
                <a:cs typeface="Roboto"/>
                <a:sym typeface="Roboto"/>
              </a:defRPr>
            </a:lvl7pPr>
            <a:lvl8pPr lvl="7" algn="l">
              <a:lnSpc>
                <a:spcPct val="100000"/>
              </a:lnSpc>
              <a:spcBef>
                <a:spcPts val="0"/>
              </a:spcBef>
              <a:spcAft>
                <a:spcPts val="0"/>
              </a:spcAft>
              <a:buSzPts val="2800"/>
              <a:buFont typeface="Roboto"/>
              <a:buNone/>
              <a:defRPr>
                <a:latin typeface="Roboto"/>
                <a:ea typeface="Roboto"/>
                <a:cs typeface="Roboto"/>
                <a:sym typeface="Roboto"/>
              </a:defRPr>
            </a:lvl8pPr>
            <a:lvl9pPr lvl="8" algn="l">
              <a:lnSpc>
                <a:spcPct val="100000"/>
              </a:lnSpc>
              <a:spcBef>
                <a:spcPts val="0"/>
              </a:spcBef>
              <a:spcAft>
                <a:spcPts val="0"/>
              </a:spcAft>
              <a:buSzPts val="2800"/>
              <a:buFont typeface="Roboto"/>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_AND_BODY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ga66a29d8c0_0_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ga66a29d8c0_0_52"/>
          <p:cNvSpPr txBox="1">
            <a:spLocks noGrp="1"/>
          </p:cNvSpPr>
          <p:nvPr>
            <p:ph type="body" idx="1"/>
          </p:nvPr>
        </p:nvSpPr>
        <p:spPr>
          <a:xfrm>
            <a:off x="3117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ga66a29d8c0_0_52"/>
          <p:cNvSpPr txBox="1">
            <a:spLocks noGrp="1"/>
          </p:cNvSpPr>
          <p:nvPr>
            <p:ph type="body" idx="2"/>
          </p:nvPr>
        </p:nvSpPr>
        <p:spPr>
          <a:xfrm>
            <a:off x="48324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TITLE_AND_BODY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ga66a29d8c0_0_4"/>
          <p:cNvSpPr/>
          <p:nvPr/>
        </p:nvSpPr>
        <p:spPr>
          <a:xfrm>
            <a:off x="4572000" y="-125"/>
            <a:ext cx="4572000" cy="41979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ga66a29d8c0_0_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ga66a29d8c0_0_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1600"/>
              </a:spcBef>
              <a:spcAft>
                <a:spcPts val="0"/>
              </a:spcAft>
              <a:buSzPts val="2100"/>
              <a:buNone/>
              <a:defRPr sz="2100"/>
            </a:lvl2pPr>
            <a:lvl3pPr lvl="2" algn="ctr">
              <a:lnSpc>
                <a:spcPct val="100000"/>
              </a:lnSpc>
              <a:spcBef>
                <a:spcPts val="1600"/>
              </a:spcBef>
              <a:spcAft>
                <a:spcPts val="0"/>
              </a:spcAft>
              <a:buSzPts val="2100"/>
              <a:buNone/>
              <a:defRPr sz="2100"/>
            </a:lvl3pPr>
            <a:lvl4pPr lvl="3" algn="ctr">
              <a:lnSpc>
                <a:spcPct val="100000"/>
              </a:lnSpc>
              <a:spcBef>
                <a:spcPts val="1600"/>
              </a:spcBef>
              <a:spcAft>
                <a:spcPts val="0"/>
              </a:spcAft>
              <a:buSzPts val="2100"/>
              <a:buNone/>
              <a:defRPr sz="2100"/>
            </a:lvl4pPr>
            <a:lvl5pPr lvl="4" algn="ctr">
              <a:lnSpc>
                <a:spcPct val="100000"/>
              </a:lnSpc>
              <a:spcBef>
                <a:spcPts val="1600"/>
              </a:spcBef>
              <a:spcAft>
                <a:spcPts val="0"/>
              </a:spcAft>
              <a:buSzPts val="2100"/>
              <a:buNone/>
              <a:defRPr sz="2100"/>
            </a:lvl5pPr>
            <a:lvl6pPr lvl="5" algn="ctr">
              <a:lnSpc>
                <a:spcPct val="100000"/>
              </a:lnSpc>
              <a:spcBef>
                <a:spcPts val="1600"/>
              </a:spcBef>
              <a:spcAft>
                <a:spcPts val="0"/>
              </a:spcAft>
              <a:buSzPts val="2100"/>
              <a:buNone/>
              <a:defRPr sz="2100"/>
            </a:lvl6pPr>
            <a:lvl7pPr lvl="6" algn="ctr">
              <a:lnSpc>
                <a:spcPct val="100000"/>
              </a:lnSpc>
              <a:spcBef>
                <a:spcPts val="1600"/>
              </a:spcBef>
              <a:spcAft>
                <a:spcPts val="0"/>
              </a:spcAft>
              <a:buSzPts val="2100"/>
              <a:buNone/>
              <a:defRPr sz="2100"/>
            </a:lvl7pPr>
            <a:lvl8pPr lvl="7" algn="ctr">
              <a:lnSpc>
                <a:spcPct val="100000"/>
              </a:lnSpc>
              <a:spcBef>
                <a:spcPts val="1600"/>
              </a:spcBef>
              <a:spcAft>
                <a:spcPts val="0"/>
              </a:spcAft>
              <a:buSzPts val="2100"/>
              <a:buNone/>
              <a:defRPr sz="2100"/>
            </a:lvl8pPr>
            <a:lvl9pPr lvl="8" algn="ctr">
              <a:lnSpc>
                <a:spcPct val="100000"/>
              </a:lnSpc>
              <a:spcBef>
                <a:spcPts val="1600"/>
              </a:spcBef>
              <a:spcAft>
                <a:spcPts val="0"/>
              </a:spcAft>
              <a:buSzPts val="2100"/>
              <a:buNone/>
              <a:defRPr sz="2100"/>
            </a:lvl9pPr>
          </a:lstStyle>
          <a:p>
            <a:endParaRPr/>
          </a:p>
        </p:txBody>
      </p:sp>
      <p:sp>
        <p:nvSpPr>
          <p:cNvPr id="38" name="Google Shape;38;ga66a29d8c0_0_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Content">
  <p:cSld name="TITLE_AND_BODY_1_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ga66a29d8c0_0_176"/>
          <p:cNvSpPr txBox="1">
            <a:spLocks noGrp="1"/>
          </p:cNvSpPr>
          <p:nvPr>
            <p:ph type="title"/>
          </p:nvPr>
        </p:nvSpPr>
        <p:spPr>
          <a:xfrm>
            <a:off x="4698275" y="189950"/>
            <a:ext cx="53112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41" name="Google Shape;41;ga66a29d8c0_0_176"/>
          <p:cNvSpPr txBox="1">
            <a:spLocks noGrp="1"/>
          </p:cNvSpPr>
          <p:nvPr>
            <p:ph type="subTitle" idx="1"/>
          </p:nvPr>
        </p:nvSpPr>
        <p:spPr>
          <a:xfrm>
            <a:off x="4696224" y="170944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2" name="Google Shape;42;ga66a29d8c0_0_176"/>
          <p:cNvSpPr/>
          <p:nvPr/>
        </p:nvSpPr>
        <p:spPr>
          <a:xfrm>
            <a:off x="4572000" y="429350"/>
            <a:ext cx="4112100" cy="635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43" name="Google Shape;43;ga66a29d8c0_0_176"/>
          <p:cNvSpPr txBox="1">
            <a:spLocks noGrp="1"/>
          </p:cNvSpPr>
          <p:nvPr>
            <p:ph type="title" idx="2"/>
          </p:nvPr>
        </p:nvSpPr>
        <p:spPr>
          <a:xfrm>
            <a:off x="4696225" y="1198788"/>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4" name="Google Shape;44;ga66a29d8c0_0_176"/>
          <p:cNvSpPr txBox="1">
            <a:spLocks noGrp="1"/>
          </p:cNvSpPr>
          <p:nvPr>
            <p:ph type="subTitle" idx="3"/>
          </p:nvPr>
        </p:nvSpPr>
        <p:spPr>
          <a:xfrm>
            <a:off x="4696224" y="283667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5" name="Google Shape;45;ga66a29d8c0_0_176"/>
          <p:cNvSpPr txBox="1">
            <a:spLocks noGrp="1"/>
          </p:cNvSpPr>
          <p:nvPr>
            <p:ph type="title" idx="4"/>
          </p:nvPr>
        </p:nvSpPr>
        <p:spPr>
          <a:xfrm>
            <a:off x="4696225" y="2326013"/>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6" name="Google Shape;46;ga66a29d8c0_0_176"/>
          <p:cNvSpPr/>
          <p:nvPr/>
        </p:nvSpPr>
        <p:spPr>
          <a:xfrm>
            <a:off x="0" y="0"/>
            <a:ext cx="2855700" cy="422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66a29d8c0_0_176"/>
          <p:cNvSpPr/>
          <p:nvPr/>
        </p:nvSpPr>
        <p:spPr>
          <a:xfrm>
            <a:off x="3582225" y="1426175"/>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a66a29d8c0_0_176"/>
          <p:cNvSpPr/>
          <p:nvPr/>
        </p:nvSpPr>
        <p:spPr>
          <a:xfrm>
            <a:off x="3582225" y="2553400"/>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a66a29d8c0_0_176"/>
          <p:cNvSpPr txBox="1">
            <a:spLocks noGrp="1"/>
          </p:cNvSpPr>
          <p:nvPr>
            <p:ph type="title" idx="5"/>
          </p:nvPr>
        </p:nvSpPr>
        <p:spPr>
          <a:xfrm>
            <a:off x="3372225" y="1518275"/>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ga66a29d8c0_0_176"/>
          <p:cNvSpPr txBox="1">
            <a:spLocks noGrp="1"/>
          </p:cNvSpPr>
          <p:nvPr>
            <p:ph type="title" idx="6"/>
          </p:nvPr>
        </p:nvSpPr>
        <p:spPr>
          <a:xfrm>
            <a:off x="3372225" y="2645500"/>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vy with Title and Text">
  <p:cSld name="TITLE_AND_BODY_1_1">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ga66a29d8c0_0_117"/>
          <p:cNvSpPr/>
          <p:nvPr/>
        </p:nvSpPr>
        <p:spPr>
          <a:xfrm>
            <a:off x="0" y="493950"/>
            <a:ext cx="9144000" cy="3088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a66a29d8c0_0_117"/>
          <p:cNvSpPr txBox="1">
            <a:spLocks noGrp="1"/>
          </p:cNvSpPr>
          <p:nvPr>
            <p:ph type="title"/>
          </p:nvPr>
        </p:nvSpPr>
        <p:spPr>
          <a:xfrm>
            <a:off x="4696275" y="1725450"/>
            <a:ext cx="30555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3600"/>
              <a:buNone/>
              <a:defRPr b="1">
                <a:solidFill>
                  <a:srgbClr val="FFFFFF"/>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54" name="Google Shape;54;ga66a29d8c0_0_117"/>
          <p:cNvSpPr txBox="1">
            <a:spLocks noGrp="1"/>
          </p:cNvSpPr>
          <p:nvPr>
            <p:ph type="subTitle" idx="1"/>
          </p:nvPr>
        </p:nvSpPr>
        <p:spPr>
          <a:xfrm>
            <a:off x="4696275" y="2839950"/>
            <a:ext cx="2770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400">
                <a:solidFill>
                  <a:schemeClr val="lt2"/>
                </a:solidFill>
              </a:defRPr>
            </a:lvl1pPr>
            <a:lvl2pPr lvl="1" algn="l">
              <a:lnSpc>
                <a:spcPct val="115000"/>
              </a:lnSpc>
              <a:spcBef>
                <a:spcPts val="0"/>
              </a:spcBef>
              <a:spcAft>
                <a:spcPts val="0"/>
              </a:spcAft>
              <a:buSzPts val="1800"/>
              <a:buNone/>
              <a:defRPr>
                <a:solidFill>
                  <a:srgbClr val="666666"/>
                </a:solidFill>
              </a:defRPr>
            </a:lvl2pPr>
            <a:lvl3pPr lvl="2" algn="l">
              <a:lnSpc>
                <a:spcPct val="115000"/>
              </a:lnSpc>
              <a:spcBef>
                <a:spcPts val="0"/>
              </a:spcBef>
              <a:spcAft>
                <a:spcPts val="0"/>
              </a:spcAft>
              <a:buSzPts val="1800"/>
              <a:buNone/>
              <a:defRPr>
                <a:solidFill>
                  <a:srgbClr val="666666"/>
                </a:solidFill>
              </a:defRPr>
            </a:lvl3pPr>
            <a:lvl4pPr lvl="3" algn="l">
              <a:lnSpc>
                <a:spcPct val="115000"/>
              </a:lnSpc>
              <a:spcBef>
                <a:spcPts val="0"/>
              </a:spcBef>
              <a:spcAft>
                <a:spcPts val="0"/>
              </a:spcAft>
              <a:buSzPts val="1800"/>
              <a:buNone/>
              <a:defRPr>
                <a:solidFill>
                  <a:srgbClr val="666666"/>
                </a:solidFill>
              </a:defRPr>
            </a:lvl4pPr>
            <a:lvl5pPr lvl="4" algn="l">
              <a:lnSpc>
                <a:spcPct val="115000"/>
              </a:lnSpc>
              <a:spcBef>
                <a:spcPts val="0"/>
              </a:spcBef>
              <a:spcAft>
                <a:spcPts val="0"/>
              </a:spcAft>
              <a:buSzPts val="1800"/>
              <a:buNone/>
              <a:defRPr>
                <a:solidFill>
                  <a:srgbClr val="666666"/>
                </a:solidFill>
              </a:defRPr>
            </a:lvl5pPr>
            <a:lvl6pPr lvl="5" algn="l">
              <a:lnSpc>
                <a:spcPct val="115000"/>
              </a:lnSpc>
              <a:spcBef>
                <a:spcPts val="0"/>
              </a:spcBef>
              <a:spcAft>
                <a:spcPts val="0"/>
              </a:spcAft>
              <a:buSzPts val="1800"/>
              <a:buNone/>
              <a:defRPr>
                <a:solidFill>
                  <a:srgbClr val="666666"/>
                </a:solidFill>
              </a:defRPr>
            </a:lvl6pPr>
            <a:lvl7pPr lvl="6" algn="l">
              <a:lnSpc>
                <a:spcPct val="115000"/>
              </a:lnSpc>
              <a:spcBef>
                <a:spcPts val="0"/>
              </a:spcBef>
              <a:spcAft>
                <a:spcPts val="0"/>
              </a:spcAft>
              <a:buSzPts val="1400"/>
              <a:buNone/>
              <a:defRPr>
                <a:solidFill>
                  <a:srgbClr val="666666"/>
                </a:solidFill>
              </a:defRPr>
            </a:lvl7pPr>
            <a:lvl8pPr lvl="7" algn="l">
              <a:lnSpc>
                <a:spcPct val="115000"/>
              </a:lnSpc>
              <a:spcBef>
                <a:spcPts val="0"/>
              </a:spcBef>
              <a:spcAft>
                <a:spcPts val="0"/>
              </a:spcAft>
              <a:buSzPts val="1400"/>
              <a:buNone/>
              <a:defRPr>
                <a:solidFill>
                  <a:srgbClr val="666666"/>
                </a:solidFill>
              </a:defRPr>
            </a:lvl8pPr>
            <a:lvl9pPr lvl="8" algn="l">
              <a:lnSpc>
                <a:spcPct val="115000"/>
              </a:lnSpc>
              <a:spcBef>
                <a:spcPts val="0"/>
              </a:spcBef>
              <a:spcAft>
                <a:spcPts val="0"/>
              </a:spcAft>
              <a:buSzPts val="1400"/>
              <a:buNone/>
              <a:defRPr>
                <a:solidFill>
                  <a:srgbClr val="666666"/>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gb3e5da9f11_0_20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7" name="Google Shape;57;gb3e5da9f11_0_20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58" name="Google Shape;58;gb3e5da9f11_0_2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unsplash.com/photos/atSaEOeE8Nk?utm_source=unsplash&amp;utm_medium=referral&amp;utm_content=creditShareLink" TargetMode="External"/><Relationship Id="rId5" Type="http://schemas.openxmlformats.org/officeDocument/2006/relationships/hyperlink" Target="https://unsplash.com/@slelham"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unsplash.com/photos/tmUgVN6bCAE?utm_source=unsplash&amp;utm_medium=referral&amp;utm_content=creditShareLink" TargetMode="External"/><Relationship Id="rId5" Type="http://schemas.openxmlformats.org/officeDocument/2006/relationships/hyperlink" Target="https://unsplash.com/@frederikloewer"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nsplash.com/photos/g1Kr4Ozfoac?utm_source=unsplash&amp;utm_medium=referral&amp;utm_content=creditShareLink" TargetMode="External"/><Relationship Id="rId5" Type="http://schemas.openxmlformats.org/officeDocument/2006/relationships/hyperlink" Target="https://unsplash.com/@brookecagle"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nsplash.com/photos/V_JGp9lnojw" TargetMode="External"/><Relationship Id="rId5" Type="http://schemas.openxmlformats.org/officeDocument/2006/relationships/hyperlink" Target="https://unsplash.com/@surface"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unsplash.com/photos/0ZxdAGG4aWU?utm_source=unsplash&amp;utm_medium=referral&amp;utm_content=creditShareLink" TargetMode="External"/><Relationship Id="rId5" Type="http://schemas.openxmlformats.org/officeDocument/2006/relationships/hyperlink" Target="https://unsplash.com/@erdaest"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6" name="Google Shape;66;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 name="Google Shape;68;p14"/>
          <p:cNvSpPr txBox="1"/>
          <p:nvPr/>
        </p:nvSpPr>
        <p:spPr>
          <a:xfrm>
            <a:off x="2504451" y="3078172"/>
            <a:ext cx="33090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3000" dirty="0">
                <a:solidFill>
                  <a:srgbClr val="17193C"/>
                </a:solidFill>
                <a:latin typeface="Roboto"/>
                <a:ea typeface="Roboto"/>
                <a:cs typeface="Roboto"/>
                <a:sym typeface="Roboto"/>
              </a:rPr>
              <a:t>Presentation by:</a:t>
            </a:r>
            <a:endParaRPr sz="3000" dirty="0">
              <a:solidFill>
                <a:srgbClr val="17193C"/>
              </a:solidFill>
              <a:latin typeface="Roboto"/>
              <a:ea typeface="Roboto"/>
              <a:cs typeface="Roboto"/>
              <a:sym typeface="Roboto"/>
            </a:endParaRPr>
          </a:p>
          <a:p>
            <a:pPr marL="0" lvl="0" indent="0" algn="r" rtl="0">
              <a:spcBef>
                <a:spcPts val="0"/>
              </a:spcBef>
              <a:spcAft>
                <a:spcPts val="0"/>
              </a:spcAft>
              <a:buNone/>
            </a:pPr>
            <a:r>
              <a:rPr lang="en" sz="3000" dirty="0">
                <a:solidFill>
                  <a:srgbClr val="17193C"/>
                </a:solidFill>
                <a:latin typeface="Roboto"/>
                <a:ea typeface="Roboto"/>
                <a:cs typeface="Roboto"/>
                <a:sym typeface="Roboto"/>
              </a:rPr>
              <a:t>Dr. Krista Smith</a:t>
            </a:r>
            <a:endParaRPr sz="3000" dirty="0">
              <a:solidFill>
                <a:srgbClr val="17193C"/>
              </a:solidFill>
              <a:latin typeface="Roboto"/>
              <a:ea typeface="Roboto"/>
              <a:cs typeface="Roboto"/>
              <a:sym typeface="Roboto"/>
            </a:endParaRPr>
          </a:p>
        </p:txBody>
      </p:sp>
      <p:sp>
        <p:nvSpPr>
          <p:cNvPr id="69" name="Google Shape;69;p14"/>
          <p:cNvSpPr txBox="1"/>
          <p:nvPr/>
        </p:nvSpPr>
        <p:spPr>
          <a:xfrm>
            <a:off x="1813275" y="232825"/>
            <a:ext cx="58278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17193C"/>
                </a:solidFill>
                <a:latin typeface="Roboto"/>
                <a:ea typeface="Roboto"/>
                <a:cs typeface="Roboto"/>
                <a:sym typeface="Roboto"/>
              </a:rPr>
              <a:t>Grant Writing 101 –</a:t>
            </a:r>
          </a:p>
          <a:p>
            <a:pPr marL="0" lvl="0" indent="0" algn="l" rtl="0">
              <a:spcBef>
                <a:spcPts val="0"/>
              </a:spcBef>
              <a:spcAft>
                <a:spcPts val="0"/>
              </a:spcAft>
              <a:buNone/>
            </a:pPr>
            <a:r>
              <a:rPr lang="en" sz="4800" b="1">
                <a:solidFill>
                  <a:srgbClr val="17193C"/>
                </a:solidFill>
                <a:latin typeface="Roboto"/>
                <a:ea typeface="Roboto"/>
                <a:cs typeface="Roboto"/>
                <a:sym typeface="Roboto"/>
              </a:rPr>
              <a:t>Part 1</a:t>
            </a:r>
            <a:endParaRPr sz="4800" b="1" dirty="0">
              <a:solidFill>
                <a:srgbClr val="17193C"/>
              </a:solidFill>
              <a:latin typeface="Roboto"/>
              <a:ea typeface="Roboto"/>
              <a:cs typeface="Roboto"/>
              <a:sym typeface="Roboto"/>
            </a:endParaRPr>
          </a:p>
        </p:txBody>
      </p:sp>
      <p:pic>
        <p:nvPicPr>
          <p:cNvPr id="8" name="Google Shape;67;p2" descr="Image of Krista Stith">
            <a:extLst>
              <a:ext uri="{FF2B5EF4-FFF2-40B4-BE49-F238E27FC236}">
                <a16:creationId xmlns:a16="http://schemas.microsoft.com/office/drawing/2014/main" id="{04826D94-EAED-490E-811F-9389427A78B6}"/>
              </a:ext>
            </a:extLst>
          </p:cNvPr>
          <p:cNvPicPr preferRelativeResize="0">
            <a:picLocks noChangeAspect="1"/>
          </p:cNvPicPr>
          <p:nvPr/>
        </p:nvPicPr>
        <p:blipFill>
          <a:blip r:embed="rId4">
            <a:alphaModFix/>
          </a:blip>
          <a:stretch>
            <a:fillRect/>
          </a:stretch>
        </p:blipFill>
        <p:spPr>
          <a:xfrm>
            <a:off x="5968635" y="1388949"/>
            <a:ext cx="2708481" cy="279742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Important Points to Get Started</a:t>
            </a:r>
            <a:endParaRPr dirty="0"/>
          </a:p>
        </p:txBody>
      </p:sp>
      <p:sp>
        <p:nvSpPr>
          <p:cNvPr id="116" name="Google Shape;116;g53e1a44ba2_0_0"/>
          <p:cNvSpPr txBox="1">
            <a:spLocks noGrp="1"/>
          </p:cNvSpPr>
          <p:nvPr>
            <p:ph type="body" idx="1"/>
          </p:nvPr>
        </p:nvSpPr>
        <p:spPr>
          <a:xfrm>
            <a:off x="311700" y="1152475"/>
            <a:ext cx="5111638" cy="3416400"/>
          </a:xfrm>
          <a:prstGeom prst="rect">
            <a:avLst/>
          </a:prstGeom>
          <a:noFill/>
          <a:ln>
            <a:noFill/>
          </a:ln>
        </p:spPr>
        <p:txBody>
          <a:bodyPr spcFirstLastPara="1" wrap="square" lIns="91425" tIns="91425" rIns="91425" bIns="91425" anchor="t" anchorCtr="0">
            <a:noAutofit/>
          </a:bodyPr>
          <a:lstStyle/>
          <a:p>
            <a:pPr lvl="0"/>
            <a:r>
              <a:rPr lang="en-US" dirty="0"/>
              <a:t>Follow the grant-making organization's rules</a:t>
            </a:r>
          </a:p>
          <a:p>
            <a:pPr lvl="1"/>
            <a:r>
              <a:rPr lang="en-US" dirty="0"/>
              <a:t>Rules for grant proposal</a:t>
            </a:r>
          </a:p>
          <a:p>
            <a:pPr lvl="1"/>
            <a:r>
              <a:rPr lang="en-US" dirty="0"/>
              <a:t>Rules for managing the grant</a:t>
            </a:r>
          </a:p>
          <a:p>
            <a:pPr lvl="1"/>
            <a:r>
              <a:rPr lang="en-US" dirty="0"/>
              <a:t>Always keep communication open </a:t>
            </a:r>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raphic 2" descr="Comment Important with solid fill">
            <a:extLst>
              <a:ext uri="{FF2B5EF4-FFF2-40B4-BE49-F238E27FC236}">
                <a16:creationId xmlns:a16="http://schemas.microsoft.com/office/drawing/2014/main" id="{B7AE6A88-5808-564D-BBAF-003A3C7F1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163488" y="1059978"/>
            <a:ext cx="2237874" cy="2237874"/>
          </a:xfrm>
          <a:prstGeom prst="rect">
            <a:avLst/>
          </a:prstGeom>
        </p:spPr>
      </p:pic>
      <p:pic>
        <p:nvPicPr>
          <p:cNvPr id="9" name="Google Shape;68;p2">
            <a:extLst>
              <a:ext uri="{FF2B5EF4-FFF2-40B4-BE49-F238E27FC236}">
                <a16:creationId xmlns:a16="http://schemas.microsoft.com/office/drawing/2014/main" id="{D8023E13-A137-FC41-AF29-9128732D1A5C}"/>
              </a:ext>
            </a:extLst>
          </p:cNvPr>
          <p:cNvPicPr preferRelativeResize="0"/>
          <p:nvPr/>
        </p:nvPicPr>
        <p:blipFill>
          <a:blip r:embed="rId5">
            <a:alphaModFix/>
          </a:blip>
          <a:stretch>
            <a:fillRect/>
          </a:stretch>
        </p:blipFill>
        <p:spPr>
          <a:xfrm>
            <a:off x="8296325" y="4443700"/>
            <a:ext cx="634324" cy="671475"/>
          </a:xfrm>
          <a:prstGeom prst="rect">
            <a:avLst/>
          </a:prstGeom>
          <a:noFill/>
          <a:ln>
            <a:noFill/>
          </a:ln>
        </p:spPr>
      </p:pic>
    </p:spTree>
    <p:extLst>
      <p:ext uri="{BB962C8B-B14F-4D97-AF65-F5344CB8AC3E}">
        <p14:creationId xmlns:p14="http://schemas.microsoft.com/office/powerpoint/2010/main" val="4129138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Important Points to Get Started</a:t>
            </a:r>
            <a:endParaRPr dirty="0"/>
          </a:p>
        </p:txBody>
      </p:sp>
      <p:sp>
        <p:nvSpPr>
          <p:cNvPr id="116" name="Google Shape;116;g53e1a44ba2_0_0"/>
          <p:cNvSpPr txBox="1">
            <a:spLocks noGrp="1"/>
          </p:cNvSpPr>
          <p:nvPr>
            <p:ph type="body" idx="1"/>
          </p:nvPr>
        </p:nvSpPr>
        <p:spPr>
          <a:xfrm>
            <a:off x="98974" y="1081834"/>
            <a:ext cx="5718501" cy="3416400"/>
          </a:xfrm>
          <a:prstGeom prst="rect">
            <a:avLst/>
          </a:prstGeom>
          <a:noFill/>
          <a:ln>
            <a:noFill/>
          </a:ln>
        </p:spPr>
        <p:txBody>
          <a:bodyPr spcFirstLastPara="1" wrap="square" lIns="91425" tIns="91425" rIns="91425" bIns="91425" anchor="t" anchorCtr="0">
            <a:noAutofit/>
          </a:bodyPr>
          <a:lstStyle/>
          <a:p>
            <a:pPr lvl="0"/>
            <a:r>
              <a:rPr lang="en-US" dirty="0"/>
              <a:t>Be realistic</a:t>
            </a:r>
          </a:p>
          <a:p>
            <a:pPr lvl="1"/>
            <a:r>
              <a:rPr lang="en-US" dirty="0"/>
              <a:t>Do not immediately go after huge grants worth tens of thousands and millions of dollars (unless you are partnering with others)</a:t>
            </a:r>
          </a:p>
          <a:p>
            <a:pPr lvl="1"/>
            <a:r>
              <a:rPr lang="en-US" dirty="0"/>
              <a:t>Align your proposal with the mission, vision, and goals for the school/ educational program and not your own interests</a:t>
            </a:r>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descr="A group of people running on a track&#10;&#10;Description automatically generated with medium confidence">
            <a:extLst>
              <a:ext uri="{FF2B5EF4-FFF2-40B4-BE49-F238E27FC236}">
                <a16:creationId xmlns:a16="http://schemas.microsoft.com/office/drawing/2014/main" id="{B823451B-CFA7-D44A-B4A9-1190D7B79075}"/>
              </a:ext>
            </a:extLst>
          </p:cNvPr>
          <p:cNvPicPr>
            <a:picLocks noChangeAspect="1"/>
          </p:cNvPicPr>
          <p:nvPr/>
        </p:nvPicPr>
        <p:blipFill rotWithShape="1">
          <a:blip r:embed="rId3"/>
          <a:srcRect l="40596" t="-7006" b="1"/>
          <a:stretch/>
        </p:blipFill>
        <p:spPr>
          <a:xfrm>
            <a:off x="5817475" y="844304"/>
            <a:ext cx="3014824" cy="3025182"/>
          </a:xfrm>
          <a:prstGeom prst="rect">
            <a:avLst/>
          </a:prstGeom>
        </p:spPr>
      </p:pic>
      <p:pic>
        <p:nvPicPr>
          <p:cNvPr id="10" name="Google Shape;68;p2">
            <a:extLst>
              <a:ext uri="{FF2B5EF4-FFF2-40B4-BE49-F238E27FC236}">
                <a16:creationId xmlns:a16="http://schemas.microsoft.com/office/drawing/2014/main" id="{ED2432B5-C631-E149-B47C-6ACBBCBB77DB}"/>
              </a:ext>
            </a:extLst>
          </p:cNvPr>
          <p:cNvPicPr preferRelativeResize="0"/>
          <p:nvPr/>
        </p:nvPicPr>
        <p:blipFill>
          <a:blip r:embed="rId4">
            <a:alphaModFix/>
          </a:blip>
          <a:stretch>
            <a:fillRect/>
          </a:stretch>
        </p:blipFill>
        <p:spPr>
          <a:xfrm>
            <a:off x="8296325" y="4443700"/>
            <a:ext cx="634324" cy="671475"/>
          </a:xfrm>
          <a:prstGeom prst="rect">
            <a:avLst/>
          </a:prstGeom>
          <a:noFill/>
          <a:ln>
            <a:noFill/>
          </a:ln>
        </p:spPr>
      </p:pic>
      <p:sp>
        <p:nvSpPr>
          <p:cNvPr id="7" name="TextBox 6">
            <a:extLst>
              <a:ext uri="{FF2B5EF4-FFF2-40B4-BE49-F238E27FC236}">
                <a16:creationId xmlns:a16="http://schemas.microsoft.com/office/drawing/2014/main" id="{261F2526-54A7-5946-A247-E3FDEBD80E63}"/>
              </a:ext>
            </a:extLst>
          </p:cNvPr>
          <p:cNvSpPr txBox="1"/>
          <p:nvPr/>
        </p:nvSpPr>
        <p:spPr>
          <a:xfrm>
            <a:off x="5568984" y="3889095"/>
            <a:ext cx="3361665" cy="307777"/>
          </a:xfrm>
          <a:prstGeom prst="rect">
            <a:avLst/>
          </a:prstGeom>
          <a:noFill/>
        </p:spPr>
        <p:txBody>
          <a:bodyPr wrap="square" rtlCol="0">
            <a:spAutoFit/>
          </a:bodyPr>
          <a:lstStyle/>
          <a:p>
            <a:r>
              <a:rPr lang="en-US" dirty="0"/>
              <a:t>Photo by </a:t>
            </a:r>
            <a:r>
              <a:rPr lang="en-US" dirty="0">
                <a:hlinkClick r:id="rId5"/>
              </a:rPr>
              <a:t>Steven </a:t>
            </a:r>
            <a:r>
              <a:rPr lang="en-US" dirty="0" err="1">
                <a:hlinkClick r:id="rId5"/>
              </a:rPr>
              <a:t>Lelham</a:t>
            </a:r>
            <a:r>
              <a:rPr lang="en-US" dirty="0">
                <a:hlinkClick r:id="rId5"/>
              </a:rPr>
              <a:t> </a:t>
            </a:r>
            <a:r>
              <a:rPr lang="en-US" dirty="0"/>
              <a:t>on </a:t>
            </a:r>
            <a:r>
              <a:rPr lang="en-US" dirty="0" err="1">
                <a:hlinkClick r:id="rId6"/>
              </a:rPr>
              <a:t>Unsplash</a:t>
            </a:r>
            <a:endParaRPr lang="en-US" dirty="0"/>
          </a:p>
        </p:txBody>
      </p:sp>
    </p:spTree>
    <p:extLst>
      <p:ext uri="{BB962C8B-B14F-4D97-AF65-F5344CB8AC3E}">
        <p14:creationId xmlns:p14="http://schemas.microsoft.com/office/powerpoint/2010/main" val="88199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AD2A-1C33-B247-B6AB-923920B11B65}"/>
              </a:ext>
            </a:extLst>
          </p:cNvPr>
          <p:cNvSpPr>
            <a:spLocks noGrp="1"/>
          </p:cNvSpPr>
          <p:nvPr>
            <p:ph type="title"/>
          </p:nvPr>
        </p:nvSpPr>
        <p:spPr/>
        <p:txBody>
          <a:bodyPr/>
          <a:lstStyle/>
          <a:p>
            <a:r>
              <a:rPr lang="en-US" dirty="0"/>
              <a:t>In Conclusion</a:t>
            </a:r>
          </a:p>
        </p:txBody>
      </p:sp>
      <p:sp>
        <p:nvSpPr>
          <p:cNvPr id="3" name="Text Placeholder 2">
            <a:extLst>
              <a:ext uri="{FF2B5EF4-FFF2-40B4-BE49-F238E27FC236}">
                <a16:creationId xmlns:a16="http://schemas.microsoft.com/office/drawing/2014/main" id="{A15128D5-10B8-0245-B6F6-CA114D1588AA}"/>
              </a:ext>
            </a:extLst>
          </p:cNvPr>
          <p:cNvSpPr>
            <a:spLocks noGrp="1"/>
          </p:cNvSpPr>
          <p:nvPr>
            <p:ph type="body" idx="1"/>
          </p:nvPr>
        </p:nvSpPr>
        <p:spPr>
          <a:xfrm>
            <a:off x="311700" y="1152475"/>
            <a:ext cx="8832300" cy="3416400"/>
          </a:xfrm>
        </p:spPr>
        <p:txBody>
          <a:bodyPr/>
          <a:lstStyle/>
          <a:p>
            <a:r>
              <a:rPr lang="en-US" dirty="0"/>
              <a:t>Grants are a great approach for raising funding </a:t>
            </a:r>
          </a:p>
          <a:p>
            <a:r>
              <a:rPr lang="en-US" dirty="0"/>
              <a:t>Learnable skill set to benefit students and the community</a:t>
            </a:r>
          </a:p>
          <a:p>
            <a:r>
              <a:rPr lang="en-US" dirty="0"/>
              <a:t>501c3 designation usually a necessity</a:t>
            </a:r>
          </a:p>
          <a:p>
            <a:r>
              <a:rPr lang="en-US" dirty="0"/>
              <a:t>Be prepared for competition</a:t>
            </a:r>
          </a:p>
          <a:p>
            <a:r>
              <a:rPr lang="en-US" dirty="0"/>
              <a:t>Follow the rules!</a:t>
            </a:r>
          </a:p>
          <a:p>
            <a:r>
              <a:rPr lang="en-US" dirty="0"/>
              <a:t>Be realistic in initial goals</a:t>
            </a:r>
          </a:p>
          <a:p>
            <a:endParaRPr lang="en-US" dirty="0"/>
          </a:p>
        </p:txBody>
      </p:sp>
      <p:sp>
        <p:nvSpPr>
          <p:cNvPr id="4" name="Google Shape;117;g53e1a44ba2_0_0">
            <a:extLst>
              <a:ext uri="{FF2B5EF4-FFF2-40B4-BE49-F238E27FC236}">
                <a16:creationId xmlns:a16="http://schemas.microsoft.com/office/drawing/2014/main" id="{5415DC4A-9AD9-8542-9923-0AAC4C7B7944}"/>
              </a:ext>
            </a:extLst>
          </p:cNvPr>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68;p2">
            <a:extLst>
              <a:ext uri="{FF2B5EF4-FFF2-40B4-BE49-F238E27FC236}">
                <a16:creationId xmlns:a16="http://schemas.microsoft.com/office/drawing/2014/main" id="{7CB9B448-D671-0746-9D08-AC1591FE1EC0}"/>
              </a:ext>
            </a:extLst>
          </p:cNvPr>
          <p:cNvPicPr preferRelativeResize="0"/>
          <p:nvPr/>
        </p:nvPicPr>
        <p:blipFill>
          <a:blip r:embed="rId3">
            <a:alphaModFix/>
          </a:blip>
          <a:stretch>
            <a:fillRect/>
          </a:stretch>
        </p:blipFill>
        <p:spPr>
          <a:xfrm>
            <a:off x="8296325" y="4443700"/>
            <a:ext cx="634324" cy="671475"/>
          </a:xfrm>
          <a:prstGeom prst="rect">
            <a:avLst/>
          </a:prstGeom>
          <a:noFill/>
          <a:ln>
            <a:noFill/>
          </a:ln>
        </p:spPr>
      </p:pic>
    </p:spTree>
    <p:extLst>
      <p:ext uri="{BB962C8B-B14F-4D97-AF65-F5344CB8AC3E}">
        <p14:creationId xmlns:p14="http://schemas.microsoft.com/office/powerpoint/2010/main" val="35044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AD2A-1C33-B247-B6AB-923920B11B65}"/>
              </a:ext>
            </a:extLst>
          </p:cNvPr>
          <p:cNvSpPr>
            <a:spLocks noGrp="1"/>
          </p:cNvSpPr>
          <p:nvPr>
            <p:ph type="title"/>
          </p:nvPr>
        </p:nvSpPr>
        <p:spPr/>
        <p:txBody>
          <a:bodyPr/>
          <a:lstStyle/>
          <a:p>
            <a:r>
              <a:rPr lang="en-US" dirty="0"/>
              <a:t>Moving Forward</a:t>
            </a:r>
          </a:p>
        </p:txBody>
      </p:sp>
      <p:sp>
        <p:nvSpPr>
          <p:cNvPr id="3" name="Text Placeholder 2">
            <a:extLst>
              <a:ext uri="{FF2B5EF4-FFF2-40B4-BE49-F238E27FC236}">
                <a16:creationId xmlns:a16="http://schemas.microsoft.com/office/drawing/2014/main" id="{A15128D5-10B8-0245-B6F6-CA114D1588AA}"/>
              </a:ext>
            </a:extLst>
          </p:cNvPr>
          <p:cNvSpPr>
            <a:spLocks noGrp="1"/>
          </p:cNvSpPr>
          <p:nvPr>
            <p:ph type="body" idx="1"/>
          </p:nvPr>
        </p:nvSpPr>
        <p:spPr/>
        <p:txBody>
          <a:bodyPr/>
          <a:lstStyle/>
          <a:p>
            <a:r>
              <a:rPr lang="en-US" dirty="0"/>
              <a:t>Definitions and initial preparation</a:t>
            </a:r>
          </a:p>
          <a:p>
            <a:r>
              <a:rPr lang="en-US" dirty="0"/>
              <a:t>Where and How to find grants</a:t>
            </a:r>
          </a:p>
          <a:p>
            <a:r>
              <a:rPr lang="en-US" dirty="0"/>
              <a:t>Drafting proposal components</a:t>
            </a:r>
          </a:p>
          <a:p>
            <a:r>
              <a:rPr lang="en-US" dirty="0"/>
              <a:t>If awarded, what is next?</a:t>
            </a:r>
          </a:p>
          <a:p>
            <a:r>
              <a:rPr lang="en-US" dirty="0"/>
              <a:t>Evaluation and Sustainability</a:t>
            </a:r>
          </a:p>
          <a:p>
            <a:endParaRPr lang="en-US" dirty="0"/>
          </a:p>
        </p:txBody>
      </p:sp>
      <p:sp>
        <p:nvSpPr>
          <p:cNvPr id="4" name="Google Shape;117;g53e1a44ba2_0_0">
            <a:extLst>
              <a:ext uri="{FF2B5EF4-FFF2-40B4-BE49-F238E27FC236}">
                <a16:creationId xmlns:a16="http://schemas.microsoft.com/office/drawing/2014/main" id="{0F6C7EBC-CC5F-7040-BB62-4593B2D605E6}"/>
              </a:ext>
            </a:extLst>
          </p:cNvPr>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68;p2">
            <a:extLst>
              <a:ext uri="{FF2B5EF4-FFF2-40B4-BE49-F238E27FC236}">
                <a16:creationId xmlns:a16="http://schemas.microsoft.com/office/drawing/2014/main" id="{2FC6DF5B-19D3-0E41-9CB9-7E92F3897F66}"/>
              </a:ext>
            </a:extLst>
          </p:cNvPr>
          <p:cNvPicPr preferRelativeResize="0"/>
          <p:nvPr/>
        </p:nvPicPr>
        <p:blipFill>
          <a:blip r:embed="rId3">
            <a:alphaModFix/>
          </a:blip>
          <a:stretch>
            <a:fillRect/>
          </a:stretch>
        </p:blipFill>
        <p:spPr>
          <a:xfrm>
            <a:off x="8296325" y="4443700"/>
            <a:ext cx="634324" cy="671475"/>
          </a:xfrm>
          <a:prstGeom prst="rect">
            <a:avLst/>
          </a:prstGeom>
          <a:noFill/>
          <a:ln>
            <a:noFill/>
          </a:ln>
        </p:spPr>
      </p:pic>
      <p:pic>
        <p:nvPicPr>
          <p:cNvPr id="7" name="Picture 6" descr="A picture containing sky, outdoor, ground, nature&#10;&#10;Description automatically generated">
            <a:extLst>
              <a:ext uri="{FF2B5EF4-FFF2-40B4-BE49-F238E27FC236}">
                <a16:creationId xmlns:a16="http://schemas.microsoft.com/office/drawing/2014/main" id="{F3491268-F8EC-3447-AF0C-496F4B387E7F}"/>
              </a:ext>
            </a:extLst>
          </p:cNvPr>
          <p:cNvPicPr>
            <a:picLocks noChangeAspect="1"/>
          </p:cNvPicPr>
          <p:nvPr/>
        </p:nvPicPr>
        <p:blipFill>
          <a:blip r:embed="rId4"/>
          <a:stretch>
            <a:fillRect/>
          </a:stretch>
        </p:blipFill>
        <p:spPr>
          <a:xfrm>
            <a:off x="6174758" y="445025"/>
            <a:ext cx="2438729" cy="3251638"/>
          </a:xfrm>
          <a:prstGeom prst="rect">
            <a:avLst/>
          </a:prstGeom>
        </p:spPr>
      </p:pic>
      <p:sp>
        <p:nvSpPr>
          <p:cNvPr id="8" name="TextBox 7">
            <a:extLst>
              <a:ext uri="{FF2B5EF4-FFF2-40B4-BE49-F238E27FC236}">
                <a16:creationId xmlns:a16="http://schemas.microsoft.com/office/drawing/2014/main" id="{37051AEF-E8BB-4F44-9A71-4025F434495C}"/>
              </a:ext>
            </a:extLst>
          </p:cNvPr>
          <p:cNvSpPr txBox="1"/>
          <p:nvPr/>
        </p:nvSpPr>
        <p:spPr>
          <a:xfrm>
            <a:off x="5661805" y="3808284"/>
            <a:ext cx="3268844" cy="307777"/>
          </a:xfrm>
          <a:prstGeom prst="rect">
            <a:avLst/>
          </a:prstGeom>
          <a:noFill/>
        </p:spPr>
        <p:txBody>
          <a:bodyPr wrap="none" rtlCol="0">
            <a:spAutoFit/>
          </a:bodyPr>
          <a:lstStyle/>
          <a:p>
            <a:r>
              <a:rPr lang="en-US" dirty="0"/>
              <a:t>Photo by </a:t>
            </a:r>
            <a:r>
              <a:rPr lang="en-US" dirty="0">
                <a:hlinkClick r:id="rId5"/>
              </a:rPr>
              <a:t>Frederick Lower </a:t>
            </a:r>
            <a:r>
              <a:rPr lang="en-US" dirty="0"/>
              <a:t>on </a:t>
            </a:r>
            <a:r>
              <a:rPr lang="en-US" dirty="0" err="1">
                <a:hlinkClick r:id="rId6"/>
              </a:rPr>
              <a:t>Unsplash</a:t>
            </a:r>
            <a:endParaRPr lang="en-US" dirty="0"/>
          </a:p>
        </p:txBody>
      </p:sp>
    </p:spTree>
    <p:extLst>
      <p:ext uri="{BB962C8B-B14F-4D97-AF65-F5344CB8AC3E}">
        <p14:creationId xmlns:p14="http://schemas.microsoft.com/office/powerpoint/2010/main" val="847320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9f39ddc1a6_0_17"/>
          <p:cNvSpPr txBox="1">
            <a:spLocks noGrp="1"/>
          </p:cNvSpPr>
          <p:nvPr>
            <p:ph type="body" idx="1"/>
          </p:nvPr>
        </p:nvSpPr>
        <p:spPr>
          <a:xfrm>
            <a:off x="5844125" y="2825475"/>
            <a:ext cx="3201025" cy="141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600"/>
              <a:buNone/>
            </a:pPr>
            <a:r>
              <a:rPr lang="en" sz="2000" dirty="0"/>
              <a:t>Presenter Name</a:t>
            </a:r>
            <a:endParaRPr sz="2000" dirty="0"/>
          </a:p>
          <a:p>
            <a:pPr marL="0" lvl="0" indent="0" algn="ctr" rtl="0">
              <a:lnSpc>
                <a:spcPct val="115000"/>
              </a:lnSpc>
              <a:spcBef>
                <a:spcPts val="0"/>
              </a:spcBef>
              <a:spcAft>
                <a:spcPts val="0"/>
              </a:spcAft>
              <a:buSzPts val="1600"/>
              <a:buNone/>
            </a:pPr>
            <a:r>
              <a:rPr lang="en" b="0" dirty="0"/>
              <a:t>@</a:t>
            </a:r>
            <a:r>
              <a:rPr lang="en-US" b="0" dirty="0" err="1"/>
              <a:t>Plus_STEM</a:t>
            </a:r>
            <a:endParaRPr b="0" dirty="0"/>
          </a:p>
          <a:p>
            <a:pPr marL="0" lvl="0" indent="0" algn="ctr" rtl="0">
              <a:lnSpc>
                <a:spcPct val="115000"/>
              </a:lnSpc>
              <a:spcBef>
                <a:spcPts val="0"/>
              </a:spcBef>
              <a:spcAft>
                <a:spcPts val="0"/>
              </a:spcAft>
              <a:buSzPts val="1600"/>
              <a:buNone/>
            </a:pPr>
            <a:r>
              <a:rPr lang="en-US" b="0" dirty="0" err="1"/>
              <a:t>Ben+STEM</a:t>
            </a:r>
            <a:endParaRPr b="0" dirty="0"/>
          </a:p>
          <a:p>
            <a:pPr marL="0" lvl="0" indent="0" algn="ctr" rtl="0">
              <a:lnSpc>
                <a:spcPct val="115000"/>
              </a:lnSpc>
              <a:spcBef>
                <a:spcPts val="0"/>
              </a:spcBef>
              <a:spcAft>
                <a:spcPts val="0"/>
              </a:spcAft>
              <a:buSzPts val="1600"/>
              <a:buNone/>
            </a:pPr>
            <a:r>
              <a:rPr lang="en" b="0" dirty="0" err="1"/>
              <a:t>KristaS@infinitecapacity.com</a:t>
            </a:r>
            <a:endParaRPr b="0" dirty="0"/>
          </a:p>
        </p:txBody>
      </p:sp>
      <p:sp>
        <p:nvSpPr>
          <p:cNvPr id="169" name="Google Shape;169;g9f39ddc1a6_0_17"/>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Picture of Krista Stith&#10;&#10;Description automatically generated with low confidence">
            <a:extLst>
              <a:ext uri="{FF2B5EF4-FFF2-40B4-BE49-F238E27FC236}">
                <a16:creationId xmlns:a16="http://schemas.microsoft.com/office/drawing/2014/main" id="{8E00BA26-DB67-624C-8C70-23CAC338A5D3}"/>
              </a:ext>
            </a:extLst>
          </p:cNvPr>
          <p:cNvPicPr>
            <a:picLocks noChangeAspect="1"/>
          </p:cNvPicPr>
          <p:nvPr/>
        </p:nvPicPr>
        <p:blipFill>
          <a:blip r:embed="rId3"/>
          <a:stretch>
            <a:fillRect/>
          </a:stretch>
        </p:blipFill>
        <p:spPr>
          <a:xfrm>
            <a:off x="6569536" y="416991"/>
            <a:ext cx="1750201" cy="1750201"/>
          </a:xfrm>
          <a:prstGeom prst="rect">
            <a:avLst/>
          </a:prstGeom>
        </p:spPr>
      </p:pic>
      <p:pic>
        <p:nvPicPr>
          <p:cNvPr id="8" name="Google Shape;68;p2">
            <a:extLst>
              <a:ext uri="{FF2B5EF4-FFF2-40B4-BE49-F238E27FC236}">
                <a16:creationId xmlns:a16="http://schemas.microsoft.com/office/drawing/2014/main" id="{48A67842-BEFD-0B44-809C-BA844D221847}"/>
              </a:ext>
            </a:extLst>
          </p:cNvPr>
          <p:cNvPicPr preferRelativeResize="0"/>
          <p:nvPr/>
        </p:nvPicPr>
        <p:blipFill>
          <a:blip r:embed="rId4">
            <a:alphaModFix/>
          </a:blip>
          <a:stretch>
            <a:fillRect/>
          </a:stretch>
        </p:blipFill>
        <p:spPr>
          <a:xfrm>
            <a:off x="8296325" y="4443700"/>
            <a:ext cx="634324" cy="671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d9d7770ed6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Thank you for attending!</a:t>
            </a:r>
            <a:endParaRPr/>
          </a:p>
        </p:txBody>
      </p:sp>
      <p:sp>
        <p:nvSpPr>
          <p:cNvPr id="175" name="Google Shape;175;gd9d7770ed6_0_0"/>
          <p:cNvSpPr txBox="1">
            <a:spLocks noGrp="1"/>
          </p:cNvSpPr>
          <p:nvPr>
            <p:ph type="body" idx="1"/>
          </p:nvPr>
        </p:nvSpPr>
        <p:spPr>
          <a:xfrm>
            <a:off x="311700" y="1152475"/>
            <a:ext cx="8520600" cy="123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a:t>Please complete the short feedback survey on the screen.</a:t>
            </a:r>
            <a:endParaRPr/>
          </a:p>
          <a:p>
            <a:pPr marL="0" lvl="0" indent="0" algn="l" rtl="0">
              <a:lnSpc>
                <a:spcPct val="115000"/>
              </a:lnSpc>
              <a:spcBef>
                <a:spcPts val="0"/>
              </a:spcBef>
              <a:spcAft>
                <a:spcPts val="0"/>
              </a:spcAft>
              <a:buSzPts val="2400"/>
              <a:buNone/>
            </a:pPr>
            <a:endParaRPr/>
          </a:p>
          <a:p>
            <a:pPr marL="0" lvl="0" indent="0" algn="l" rtl="0">
              <a:lnSpc>
                <a:spcPct val="115000"/>
              </a:lnSpc>
              <a:spcBef>
                <a:spcPts val="0"/>
              </a:spcBef>
              <a:spcAft>
                <a:spcPts val="0"/>
              </a:spcAft>
              <a:buSzPts val="2400"/>
              <a:buNone/>
            </a:pPr>
            <a:r>
              <a:rPr lang="en"/>
              <a:t>Don’t forget to download your PGP Certificate from the webcast toolbar. </a:t>
            </a:r>
            <a:endParaRPr/>
          </a:p>
        </p:txBody>
      </p:sp>
      <p:pic>
        <p:nvPicPr>
          <p:cNvPr id="176" name="Google Shape;176;gd9d7770ed6_0_0"/>
          <p:cNvPicPr preferRelativeResize="0"/>
          <p:nvPr/>
        </p:nvPicPr>
        <p:blipFill rotWithShape="1">
          <a:blip r:embed="rId3">
            <a:alphaModFix/>
          </a:blip>
          <a:srcRect/>
          <a:stretch/>
        </p:blipFill>
        <p:spPr>
          <a:xfrm>
            <a:off x="3168925" y="3118950"/>
            <a:ext cx="3676650" cy="1000125"/>
          </a:xfrm>
          <a:prstGeom prst="rect">
            <a:avLst/>
          </a:prstGeom>
          <a:noFill/>
          <a:ln>
            <a:noFill/>
          </a:ln>
        </p:spPr>
      </p:pic>
      <p:sp>
        <p:nvSpPr>
          <p:cNvPr id="177" name="Google Shape;177;gd9d7770ed6_0_0"/>
          <p:cNvSpPr/>
          <p:nvPr/>
        </p:nvSpPr>
        <p:spPr>
          <a:xfrm>
            <a:off x="5928525" y="3195200"/>
            <a:ext cx="786900" cy="8325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178" name="Google Shape;178;gd9d7770ed6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b3e5da9f11_0_106"/>
          <p:cNvSpPr txBox="1">
            <a:spLocks noGrp="1"/>
          </p:cNvSpPr>
          <p:nvPr>
            <p:ph type="title"/>
          </p:nvPr>
        </p:nvSpPr>
        <p:spPr>
          <a:xfrm>
            <a:off x="167650" y="158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500"/>
              <a:t>Take Control of your Learning Experience</a:t>
            </a:r>
            <a:endParaRPr sz="3500"/>
          </a:p>
        </p:txBody>
      </p:sp>
      <p:sp>
        <p:nvSpPr>
          <p:cNvPr id="102" name="Google Shape;102;gb3e5da9f11_0_106"/>
          <p:cNvSpPr txBox="1">
            <a:spLocks noGrp="1"/>
          </p:cNvSpPr>
          <p:nvPr>
            <p:ph type="body" idx="1"/>
          </p:nvPr>
        </p:nvSpPr>
        <p:spPr>
          <a:xfrm>
            <a:off x="356425" y="731200"/>
            <a:ext cx="8688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dirty="0"/>
              <a:t>ON24 Learning Platform: </a:t>
            </a:r>
            <a:endParaRPr dirty="0"/>
          </a:p>
          <a:p>
            <a:pPr marL="457200" lvl="0" indent="-381000" algn="l" rtl="0">
              <a:lnSpc>
                <a:spcPct val="115000"/>
              </a:lnSpc>
              <a:spcBef>
                <a:spcPts val="0"/>
              </a:spcBef>
              <a:spcAft>
                <a:spcPts val="0"/>
              </a:spcAft>
              <a:buSzPts val="2400"/>
              <a:buChar char="➔"/>
            </a:pPr>
            <a:r>
              <a:rPr lang="en" dirty="0"/>
              <a:t>All windows are </a:t>
            </a:r>
            <a:r>
              <a:rPr lang="en" b="1" dirty="0"/>
              <a:t>resizable</a:t>
            </a:r>
            <a:r>
              <a:rPr lang="en" dirty="0"/>
              <a:t> and </a:t>
            </a:r>
            <a:r>
              <a:rPr lang="en" b="1" dirty="0"/>
              <a:t>moveable</a:t>
            </a:r>
            <a:endParaRPr b="1" dirty="0"/>
          </a:p>
          <a:p>
            <a:pPr marL="457200" lvl="0" indent="-381000" algn="l" rtl="0">
              <a:lnSpc>
                <a:spcPct val="115000"/>
              </a:lnSpc>
              <a:spcBef>
                <a:spcPts val="0"/>
              </a:spcBef>
              <a:spcAft>
                <a:spcPts val="0"/>
              </a:spcAft>
              <a:buSzPts val="2400"/>
              <a:buChar char="➔"/>
            </a:pPr>
            <a:r>
              <a:rPr lang="en" dirty="0"/>
              <a:t>Use the </a:t>
            </a:r>
            <a:r>
              <a:rPr lang="en" b="1" dirty="0"/>
              <a:t>Related Content </a:t>
            </a:r>
            <a:r>
              <a:rPr lang="en" dirty="0"/>
              <a:t>box to access slides and resources</a:t>
            </a:r>
            <a:endParaRPr dirty="0"/>
          </a:p>
          <a:p>
            <a:pPr marL="457200" lvl="0" indent="-381000" algn="l" rtl="0">
              <a:lnSpc>
                <a:spcPct val="115000"/>
              </a:lnSpc>
              <a:spcBef>
                <a:spcPts val="0"/>
              </a:spcBef>
              <a:spcAft>
                <a:spcPts val="0"/>
              </a:spcAft>
              <a:buSzPts val="2400"/>
              <a:buChar char="➔"/>
            </a:pPr>
            <a:r>
              <a:rPr lang="en" dirty="0"/>
              <a:t>Submit your questions using the </a:t>
            </a:r>
            <a:r>
              <a:rPr lang="en" b="1" dirty="0"/>
              <a:t>Q&amp;A</a:t>
            </a:r>
            <a:endParaRPr b="1" dirty="0"/>
          </a:p>
          <a:p>
            <a:pPr marL="457200" lvl="0" indent="-381000" algn="l" rtl="0">
              <a:lnSpc>
                <a:spcPct val="115000"/>
              </a:lnSpc>
              <a:spcBef>
                <a:spcPts val="0"/>
              </a:spcBef>
              <a:spcAft>
                <a:spcPts val="0"/>
              </a:spcAft>
              <a:buSzPts val="2400"/>
              <a:buChar char="➔"/>
            </a:pPr>
            <a:r>
              <a:rPr lang="en" b="1" dirty="0"/>
              <a:t>PGP </a:t>
            </a:r>
            <a:r>
              <a:rPr lang="en" dirty="0"/>
              <a:t>certificates are available for download</a:t>
            </a:r>
            <a:endParaRPr dirty="0"/>
          </a:p>
          <a:p>
            <a:pPr marL="457200" lvl="0" indent="-381000" algn="l" rtl="0">
              <a:lnSpc>
                <a:spcPct val="115000"/>
              </a:lnSpc>
              <a:spcBef>
                <a:spcPts val="0"/>
              </a:spcBef>
              <a:spcAft>
                <a:spcPts val="0"/>
              </a:spcAft>
              <a:buSzPts val="2400"/>
              <a:buChar char="➔"/>
            </a:pPr>
            <a:r>
              <a:rPr lang="en" dirty="0"/>
              <a:t>Use the toolbar to access other features and bring back minimized tools. </a:t>
            </a:r>
            <a:endParaRPr dirty="0"/>
          </a:p>
        </p:txBody>
      </p:sp>
      <p:sp>
        <p:nvSpPr>
          <p:cNvPr id="103" name="Google Shape;103;gb3e5da9f11_0_106"/>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68;p2">
            <a:extLst>
              <a:ext uri="{FF2B5EF4-FFF2-40B4-BE49-F238E27FC236}">
                <a16:creationId xmlns:a16="http://schemas.microsoft.com/office/drawing/2014/main" id="{497AD65D-80A1-8D41-9933-A8301100045F}"/>
              </a:ext>
            </a:extLst>
          </p:cNvPr>
          <p:cNvPicPr preferRelativeResize="0"/>
          <p:nvPr/>
        </p:nvPicPr>
        <p:blipFill>
          <a:blip r:embed="rId3">
            <a:alphaModFix/>
          </a:blip>
          <a:stretch>
            <a:fillRect/>
          </a:stretch>
        </p:blipFill>
        <p:spPr>
          <a:xfrm>
            <a:off x="8296325" y="4443700"/>
            <a:ext cx="634324" cy="671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Program Agenda</a:t>
            </a:r>
            <a:endParaRPr dirty="0"/>
          </a:p>
        </p:txBody>
      </p:sp>
      <p:sp>
        <p:nvSpPr>
          <p:cNvPr id="116" name="Google Shape;116;g53e1a44ba2_0_0"/>
          <p:cNvSpPr txBox="1">
            <a:spLocks noGrp="1"/>
          </p:cNvSpPr>
          <p:nvPr>
            <p:ph type="body" idx="1"/>
          </p:nvPr>
        </p:nvSpPr>
        <p:spPr>
          <a:xfrm>
            <a:off x="311700" y="1152475"/>
            <a:ext cx="5253528"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US" dirty="0"/>
              <a:t>My own grant writing journey</a:t>
            </a:r>
          </a:p>
          <a:p>
            <a:pPr marL="457200" lvl="0" indent="-381000" algn="l" rtl="0">
              <a:lnSpc>
                <a:spcPct val="115000"/>
              </a:lnSpc>
              <a:spcBef>
                <a:spcPts val="0"/>
              </a:spcBef>
              <a:spcAft>
                <a:spcPts val="0"/>
              </a:spcAft>
              <a:buSzPts val="2400"/>
              <a:buChar char="●"/>
            </a:pPr>
            <a:r>
              <a:rPr lang="en-US" dirty="0"/>
              <a:t>Why do we need funding?</a:t>
            </a:r>
          </a:p>
          <a:p>
            <a:pPr marL="457200" lvl="0" indent="-381000" algn="l" rtl="0">
              <a:lnSpc>
                <a:spcPct val="115000"/>
              </a:lnSpc>
              <a:spcBef>
                <a:spcPts val="0"/>
              </a:spcBef>
              <a:spcAft>
                <a:spcPts val="0"/>
              </a:spcAft>
              <a:buSzPts val="2400"/>
              <a:buChar char="●"/>
            </a:pPr>
            <a:r>
              <a:rPr lang="en-US" dirty="0"/>
              <a:t>What are grants</a:t>
            </a:r>
          </a:p>
          <a:p>
            <a:pPr marL="457200" lvl="0" indent="-381000" algn="l" rtl="0">
              <a:lnSpc>
                <a:spcPct val="115000"/>
              </a:lnSpc>
              <a:spcBef>
                <a:spcPts val="0"/>
              </a:spcBef>
              <a:spcAft>
                <a:spcPts val="0"/>
              </a:spcAft>
              <a:buSzPts val="2400"/>
              <a:buChar char="●"/>
            </a:pPr>
            <a:r>
              <a:rPr lang="en-US" dirty="0"/>
              <a:t>How is grant writing approached</a:t>
            </a:r>
          </a:p>
          <a:p>
            <a:pPr marL="457200" lvl="0" indent="-381000" algn="l" rtl="0">
              <a:lnSpc>
                <a:spcPct val="115000"/>
              </a:lnSpc>
              <a:spcBef>
                <a:spcPts val="0"/>
              </a:spcBef>
              <a:spcAft>
                <a:spcPts val="0"/>
              </a:spcAft>
              <a:buSzPts val="2400"/>
              <a:buChar char="●"/>
            </a:pPr>
            <a:r>
              <a:rPr lang="en-US" dirty="0"/>
              <a:t>Important points to get started</a:t>
            </a:r>
          </a:p>
          <a:p>
            <a:pPr marL="457200" lvl="0" indent="-381000" algn="l" rtl="0">
              <a:lnSpc>
                <a:spcPct val="115000"/>
              </a:lnSpc>
              <a:spcBef>
                <a:spcPts val="0"/>
              </a:spcBef>
              <a:spcAft>
                <a:spcPts val="0"/>
              </a:spcAft>
              <a:buSzPts val="2400"/>
              <a:buChar char="●"/>
            </a:pPr>
            <a:endParaRPr lang="en-US" dirty="0"/>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group of people sitting at a table with laptops&#10;&#10;Description automatically generated with medium confidence">
            <a:extLst>
              <a:ext uri="{FF2B5EF4-FFF2-40B4-BE49-F238E27FC236}">
                <a16:creationId xmlns:a16="http://schemas.microsoft.com/office/drawing/2014/main" id="{AA866887-429C-DA41-9AED-D35CE0391E70}"/>
              </a:ext>
            </a:extLst>
          </p:cNvPr>
          <p:cNvPicPr>
            <a:picLocks noChangeAspect="1"/>
          </p:cNvPicPr>
          <p:nvPr/>
        </p:nvPicPr>
        <p:blipFill>
          <a:blip r:embed="rId3"/>
          <a:stretch>
            <a:fillRect/>
          </a:stretch>
        </p:blipFill>
        <p:spPr>
          <a:xfrm>
            <a:off x="5633565" y="1152475"/>
            <a:ext cx="3198735" cy="2132286"/>
          </a:xfrm>
          <a:prstGeom prst="rect">
            <a:avLst/>
          </a:prstGeom>
        </p:spPr>
      </p:pic>
      <p:pic>
        <p:nvPicPr>
          <p:cNvPr id="10" name="Google Shape;68;p2">
            <a:extLst>
              <a:ext uri="{FF2B5EF4-FFF2-40B4-BE49-F238E27FC236}">
                <a16:creationId xmlns:a16="http://schemas.microsoft.com/office/drawing/2014/main" id="{5FF81B28-38A2-3E47-881D-8C043E2D057C}"/>
              </a:ext>
            </a:extLst>
          </p:cNvPr>
          <p:cNvPicPr preferRelativeResize="0"/>
          <p:nvPr/>
        </p:nvPicPr>
        <p:blipFill>
          <a:blip r:embed="rId4">
            <a:alphaModFix/>
          </a:blip>
          <a:stretch>
            <a:fillRect/>
          </a:stretch>
        </p:blipFill>
        <p:spPr>
          <a:xfrm>
            <a:off x="8296325" y="4443700"/>
            <a:ext cx="634324" cy="671475"/>
          </a:xfrm>
          <a:prstGeom prst="rect">
            <a:avLst/>
          </a:prstGeom>
          <a:noFill/>
          <a:ln>
            <a:noFill/>
          </a:ln>
        </p:spPr>
      </p:pic>
      <p:sp>
        <p:nvSpPr>
          <p:cNvPr id="7" name="TextBox 6">
            <a:extLst>
              <a:ext uri="{FF2B5EF4-FFF2-40B4-BE49-F238E27FC236}">
                <a16:creationId xmlns:a16="http://schemas.microsoft.com/office/drawing/2014/main" id="{9D365A46-9139-E44A-BCC2-1585DB8C7CBD}"/>
              </a:ext>
            </a:extLst>
          </p:cNvPr>
          <p:cNvSpPr txBox="1"/>
          <p:nvPr/>
        </p:nvSpPr>
        <p:spPr>
          <a:xfrm>
            <a:off x="5849007" y="3284761"/>
            <a:ext cx="2270234" cy="523220"/>
          </a:xfrm>
          <a:prstGeom prst="rect">
            <a:avLst/>
          </a:prstGeom>
          <a:noFill/>
        </p:spPr>
        <p:txBody>
          <a:bodyPr wrap="square" rtlCol="0">
            <a:spAutoFit/>
          </a:bodyPr>
          <a:lstStyle/>
          <a:p>
            <a:r>
              <a:rPr lang="en-US" dirty="0"/>
              <a:t>Photo by </a:t>
            </a:r>
            <a:r>
              <a:rPr lang="en-US" dirty="0">
                <a:hlinkClick r:id="rId5"/>
              </a:rPr>
              <a:t>Brooke Cagle </a:t>
            </a:r>
            <a:r>
              <a:rPr lang="en-US" dirty="0"/>
              <a:t>on </a:t>
            </a:r>
            <a:r>
              <a:rPr lang="en-US" dirty="0" err="1">
                <a:hlinkClick r:id="rId6"/>
              </a:rPr>
              <a:t>Unsplash</a:t>
            </a:r>
            <a:endParaRPr lang="en-US" dirty="0"/>
          </a:p>
        </p:txBody>
      </p:sp>
    </p:spTree>
    <p:extLst>
      <p:ext uri="{BB962C8B-B14F-4D97-AF65-F5344CB8AC3E}">
        <p14:creationId xmlns:p14="http://schemas.microsoft.com/office/powerpoint/2010/main" val="140977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Defining the Problem</a:t>
            </a:r>
            <a:endParaRPr dirty="0"/>
          </a:p>
        </p:txBody>
      </p:sp>
      <p:sp>
        <p:nvSpPr>
          <p:cNvPr id="116" name="Google Shape;116;g53e1a44ba2_0_0"/>
          <p:cNvSpPr txBox="1">
            <a:spLocks noGrp="1"/>
          </p:cNvSpPr>
          <p:nvPr>
            <p:ph type="body" idx="1"/>
          </p:nvPr>
        </p:nvSpPr>
        <p:spPr>
          <a:xfrm>
            <a:off x="311700" y="1152475"/>
            <a:ext cx="7334576"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US" dirty="0"/>
              <a:t>Dynamics of state spending </a:t>
            </a:r>
          </a:p>
          <a:p>
            <a:pPr marL="457200" lvl="0" indent="-381000" algn="l" rtl="0">
              <a:lnSpc>
                <a:spcPct val="115000"/>
              </a:lnSpc>
              <a:spcBef>
                <a:spcPts val="0"/>
              </a:spcBef>
              <a:spcAft>
                <a:spcPts val="0"/>
              </a:spcAft>
              <a:buSzPts val="2400"/>
              <a:buChar char="●"/>
            </a:pPr>
            <a:r>
              <a:rPr lang="en-US" dirty="0"/>
              <a:t>Traditional approaches to raise funds (pledge fundraisers, bake sales, auctions, campaigns, donations, competitions, and crowdfunding)</a:t>
            </a:r>
          </a:p>
          <a:p>
            <a:pPr marL="457200" lvl="0" indent="-381000" algn="l" rtl="0">
              <a:lnSpc>
                <a:spcPct val="115000"/>
              </a:lnSpc>
              <a:spcBef>
                <a:spcPts val="0"/>
              </a:spcBef>
              <a:spcAft>
                <a:spcPts val="0"/>
              </a:spcAft>
              <a:buSzPts val="2400"/>
              <a:buChar char="●"/>
            </a:pPr>
            <a:r>
              <a:rPr lang="en-US" dirty="0"/>
              <a:t>Not a lot of professional development opportunities in grant writing</a:t>
            </a:r>
          </a:p>
          <a:p>
            <a:pPr marL="457200" lvl="0" indent="-381000" algn="l" rtl="0">
              <a:lnSpc>
                <a:spcPct val="115000"/>
              </a:lnSpc>
              <a:spcBef>
                <a:spcPts val="0"/>
              </a:spcBef>
              <a:spcAft>
                <a:spcPts val="0"/>
              </a:spcAft>
              <a:buSzPts val="2400"/>
              <a:buChar char="●"/>
            </a:pPr>
            <a:endParaRPr lang="en-US" dirty="0"/>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68;p2">
            <a:extLst>
              <a:ext uri="{FF2B5EF4-FFF2-40B4-BE49-F238E27FC236}">
                <a16:creationId xmlns:a16="http://schemas.microsoft.com/office/drawing/2014/main" id="{62FD8EA5-5718-2247-97A1-401BF3771AF6}"/>
              </a:ext>
            </a:extLst>
          </p:cNvPr>
          <p:cNvPicPr preferRelativeResize="0"/>
          <p:nvPr/>
        </p:nvPicPr>
        <p:blipFill>
          <a:blip r:embed="rId3">
            <a:alphaModFix/>
          </a:blip>
          <a:stretch>
            <a:fillRect/>
          </a:stretch>
        </p:blipFill>
        <p:spPr>
          <a:xfrm>
            <a:off x="8296325" y="4443700"/>
            <a:ext cx="634324" cy="671475"/>
          </a:xfrm>
          <a:prstGeom prst="rect">
            <a:avLst/>
          </a:prstGeom>
          <a:noFill/>
          <a:ln>
            <a:noFill/>
          </a:ln>
        </p:spPr>
      </p:pic>
    </p:spTree>
    <p:extLst>
      <p:ext uri="{BB962C8B-B14F-4D97-AF65-F5344CB8AC3E}">
        <p14:creationId xmlns:p14="http://schemas.microsoft.com/office/powerpoint/2010/main" val="228442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My own grant writing journey</a:t>
            </a:r>
            <a:endParaRPr dirty="0"/>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263FCA7D-4BBC-EB46-8ECF-774124EAE536}"/>
              </a:ext>
            </a:extLst>
          </p:cNvPr>
          <p:cNvSpPr>
            <a:spLocks noGrp="1"/>
          </p:cNvSpPr>
          <p:nvPr>
            <p:ph type="body" idx="1"/>
          </p:nvPr>
        </p:nvSpPr>
        <p:spPr>
          <a:xfrm>
            <a:off x="1348061" y="3557132"/>
            <a:ext cx="7484239" cy="886568"/>
          </a:xfrm>
        </p:spPr>
        <p:txBody>
          <a:bodyPr/>
          <a:lstStyle/>
          <a:p>
            <a:pPr marL="76200" indent="0">
              <a:buNone/>
            </a:pPr>
            <a:r>
              <a:rPr lang="en-US" dirty="0"/>
              <a:t>Arctic Circle with my high school students!</a:t>
            </a:r>
          </a:p>
        </p:txBody>
      </p:sp>
      <p:pic>
        <p:nvPicPr>
          <p:cNvPr id="1026" name="Picture 2" descr="Krista Stith standing in the snow">
            <a:extLst>
              <a:ext uri="{FF2B5EF4-FFF2-40B4-BE49-F238E27FC236}">
                <a16:creationId xmlns:a16="http://schemas.microsoft.com/office/drawing/2014/main" id="{CFB69997-D691-3D46-8767-7197ED09DF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10407" y="1226989"/>
            <a:ext cx="3593363" cy="239508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68;p2">
            <a:extLst>
              <a:ext uri="{FF2B5EF4-FFF2-40B4-BE49-F238E27FC236}">
                <a16:creationId xmlns:a16="http://schemas.microsoft.com/office/drawing/2014/main" id="{F0BD49EB-5055-B645-B1CD-7A1B974145BA}"/>
              </a:ext>
            </a:extLst>
          </p:cNvPr>
          <p:cNvPicPr preferRelativeResize="0"/>
          <p:nvPr/>
        </p:nvPicPr>
        <p:blipFill>
          <a:blip r:embed="rId5">
            <a:alphaModFix/>
          </a:blip>
          <a:stretch>
            <a:fillRect/>
          </a:stretch>
        </p:blipFill>
        <p:spPr>
          <a:xfrm>
            <a:off x="8296325" y="4443700"/>
            <a:ext cx="634324" cy="671475"/>
          </a:xfrm>
          <a:prstGeom prst="rect">
            <a:avLst/>
          </a:prstGeom>
          <a:noFill/>
          <a:ln>
            <a:noFill/>
          </a:ln>
        </p:spPr>
      </p:pic>
    </p:spTree>
    <p:extLst>
      <p:ext uri="{BB962C8B-B14F-4D97-AF65-F5344CB8AC3E}">
        <p14:creationId xmlns:p14="http://schemas.microsoft.com/office/powerpoint/2010/main" val="363563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What is a grant</a:t>
            </a:r>
            <a:endParaRPr dirty="0"/>
          </a:p>
        </p:txBody>
      </p:sp>
      <p:sp>
        <p:nvSpPr>
          <p:cNvPr id="116" name="Google Shape;116;g53e1a44ba2_0_0"/>
          <p:cNvSpPr txBox="1">
            <a:spLocks noGrp="1"/>
          </p:cNvSpPr>
          <p:nvPr>
            <p:ph type="body" idx="1"/>
          </p:nvPr>
        </p:nvSpPr>
        <p:spPr>
          <a:xfrm>
            <a:off x="255004" y="1027300"/>
            <a:ext cx="8520600" cy="3416400"/>
          </a:xfrm>
          <a:prstGeom prst="rect">
            <a:avLst/>
          </a:prstGeom>
          <a:noFill/>
          <a:ln>
            <a:noFill/>
          </a:ln>
        </p:spPr>
        <p:txBody>
          <a:bodyPr spcFirstLastPara="1" wrap="square" lIns="91425" tIns="91425" rIns="91425" bIns="91425" anchor="t" anchorCtr="0">
            <a:noAutofit/>
          </a:bodyPr>
          <a:lstStyle/>
          <a:p>
            <a:pPr marL="76200" indent="0">
              <a:buNone/>
            </a:pPr>
            <a:r>
              <a:rPr lang="en-US" dirty="0"/>
              <a:t>“A grant is an award of money that  allows you to do specific things that usually meet very specific guidelines </a:t>
            </a:r>
            <a:br>
              <a:rPr lang="en-US" dirty="0"/>
            </a:br>
            <a:r>
              <a:rPr lang="en-US" dirty="0"/>
              <a:t>that are spelled out in detail and to which you must respond clearly in your grant proposal.” </a:t>
            </a:r>
          </a:p>
          <a:p>
            <a:pPr marL="533400" lvl="1" indent="0">
              <a:buNone/>
            </a:pPr>
            <a:r>
              <a:rPr lang="en-US" sz="2000" dirty="0"/>
              <a:t>-Ellen Karsh and Arlen Sue Fox, </a:t>
            </a:r>
            <a:r>
              <a:rPr lang="en-US" sz="2000" i="1" dirty="0"/>
              <a:t>The Only Grant-Writing Book You Will Ever Need</a:t>
            </a:r>
            <a:r>
              <a:rPr lang="en-US" sz="2000" dirty="0"/>
              <a:t> (2014)</a:t>
            </a:r>
          </a:p>
          <a:p>
            <a:pPr marL="76200" indent="0">
              <a:buNone/>
            </a:pPr>
            <a:r>
              <a:rPr lang="en-US" dirty="0"/>
              <a:t> </a:t>
            </a:r>
            <a:endParaRPr dirty="0"/>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68;p2">
            <a:extLst>
              <a:ext uri="{FF2B5EF4-FFF2-40B4-BE49-F238E27FC236}">
                <a16:creationId xmlns:a16="http://schemas.microsoft.com/office/drawing/2014/main" id="{92884132-6AF1-5B40-A4D1-58D781EFF943}"/>
              </a:ext>
            </a:extLst>
          </p:cNvPr>
          <p:cNvPicPr preferRelativeResize="0"/>
          <p:nvPr/>
        </p:nvPicPr>
        <p:blipFill>
          <a:blip r:embed="rId3">
            <a:alphaModFix/>
          </a:blip>
          <a:stretch>
            <a:fillRect/>
          </a:stretch>
        </p:blipFill>
        <p:spPr>
          <a:xfrm>
            <a:off x="8296325" y="4443700"/>
            <a:ext cx="634324" cy="671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Approaches By Schools and Districts</a:t>
            </a:r>
            <a:endParaRPr dirty="0"/>
          </a:p>
        </p:txBody>
      </p:sp>
      <p:sp>
        <p:nvSpPr>
          <p:cNvPr id="116" name="Google Shape;116;g53e1a44ba2_0_0"/>
          <p:cNvSpPr txBox="1">
            <a:spLocks noGrp="1"/>
          </p:cNvSpPr>
          <p:nvPr>
            <p:ph type="body" idx="1"/>
          </p:nvPr>
        </p:nvSpPr>
        <p:spPr>
          <a:xfrm>
            <a:off x="98974" y="1028892"/>
            <a:ext cx="4947853" cy="3416400"/>
          </a:xfrm>
          <a:prstGeom prst="rect">
            <a:avLst/>
          </a:prstGeom>
          <a:noFill/>
          <a:ln>
            <a:noFill/>
          </a:ln>
        </p:spPr>
        <p:txBody>
          <a:bodyPr spcFirstLastPara="1" wrap="square" lIns="91425" tIns="91425" rIns="91425" bIns="91425" anchor="t" anchorCtr="0">
            <a:noAutofit/>
          </a:bodyPr>
          <a:lstStyle/>
          <a:p>
            <a:r>
              <a:rPr lang="en-US" sz="2200" dirty="0"/>
              <a:t>Individual writer (e.g., teacher or school leader)</a:t>
            </a:r>
          </a:p>
          <a:p>
            <a:r>
              <a:rPr lang="en-US" sz="2200" dirty="0"/>
              <a:t>School or District Writer</a:t>
            </a:r>
          </a:p>
          <a:p>
            <a:r>
              <a:rPr lang="en-US" sz="2200" dirty="0"/>
              <a:t>Collaborative team/Grant Committee</a:t>
            </a:r>
          </a:p>
          <a:p>
            <a:r>
              <a:rPr lang="en-US" sz="2200" dirty="0"/>
              <a:t>Hire an external grant writer</a:t>
            </a:r>
          </a:p>
          <a:p>
            <a:pPr marL="76200" indent="0">
              <a:buNone/>
            </a:pPr>
            <a:endParaRPr lang="en-US" sz="2200" dirty="0"/>
          </a:p>
          <a:p>
            <a:pPr marL="76200" indent="0">
              <a:buNone/>
            </a:pPr>
            <a:r>
              <a:rPr lang="en-US" sz="2200" dirty="0"/>
              <a:t>Potential benefits and drawbacks?</a:t>
            </a:r>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descr="A person working on the computer&#10;&#10;Description automatically generated with low confidence">
            <a:extLst>
              <a:ext uri="{FF2B5EF4-FFF2-40B4-BE49-F238E27FC236}">
                <a16:creationId xmlns:a16="http://schemas.microsoft.com/office/drawing/2014/main" id="{C67F5A4E-3163-0B42-977F-1F4C8185A69C}"/>
              </a:ext>
            </a:extLst>
          </p:cNvPr>
          <p:cNvPicPr>
            <a:picLocks noChangeAspect="1"/>
          </p:cNvPicPr>
          <p:nvPr/>
        </p:nvPicPr>
        <p:blipFill>
          <a:blip r:embed="rId3"/>
          <a:stretch>
            <a:fillRect/>
          </a:stretch>
        </p:blipFill>
        <p:spPr>
          <a:xfrm>
            <a:off x="5046827" y="1152475"/>
            <a:ext cx="4021963" cy="2684661"/>
          </a:xfrm>
          <a:prstGeom prst="rect">
            <a:avLst/>
          </a:prstGeom>
        </p:spPr>
      </p:pic>
      <p:pic>
        <p:nvPicPr>
          <p:cNvPr id="9" name="Google Shape;68;p2">
            <a:extLst>
              <a:ext uri="{FF2B5EF4-FFF2-40B4-BE49-F238E27FC236}">
                <a16:creationId xmlns:a16="http://schemas.microsoft.com/office/drawing/2014/main" id="{9FD7512B-457E-3847-8DCB-5E2834705A94}"/>
              </a:ext>
            </a:extLst>
          </p:cNvPr>
          <p:cNvPicPr preferRelativeResize="0"/>
          <p:nvPr/>
        </p:nvPicPr>
        <p:blipFill>
          <a:blip r:embed="rId4">
            <a:alphaModFix/>
          </a:blip>
          <a:stretch>
            <a:fillRect/>
          </a:stretch>
        </p:blipFill>
        <p:spPr>
          <a:xfrm>
            <a:off x="8296325" y="4443700"/>
            <a:ext cx="634324" cy="671475"/>
          </a:xfrm>
          <a:prstGeom prst="rect">
            <a:avLst/>
          </a:prstGeom>
          <a:noFill/>
          <a:ln>
            <a:noFill/>
          </a:ln>
        </p:spPr>
      </p:pic>
      <p:sp>
        <p:nvSpPr>
          <p:cNvPr id="6" name="TextBox 5">
            <a:extLst>
              <a:ext uri="{FF2B5EF4-FFF2-40B4-BE49-F238E27FC236}">
                <a16:creationId xmlns:a16="http://schemas.microsoft.com/office/drawing/2014/main" id="{6BF2B662-874A-DC47-A1C0-4211601CD877}"/>
              </a:ext>
            </a:extLst>
          </p:cNvPr>
          <p:cNvSpPr txBox="1"/>
          <p:nvPr/>
        </p:nvSpPr>
        <p:spPr>
          <a:xfrm>
            <a:off x="5312979" y="3837136"/>
            <a:ext cx="2983346" cy="307777"/>
          </a:xfrm>
          <a:prstGeom prst="rect">
            <a:avLst/>
          </a:prstGeom>
          <a:noFill/>
        </p:spPr>
        <p:txBody>
          <a:bodyPr wrap="square" rtlCol="0">
            <a:spAutoFit/>
          </a:bodyPr>
          <a:lstStyle/>
          <a:p>
            <a:r>
              <a:rPr lang="en-US" dirty="0"/>
              <a:t>Photo by </a:t>
            </a:r>
            <a:r>
              <a:rPr lang="en-US" dirty="0">
                <a:hlinkClick r:id="rId5"/>
              </a:rPr>
              <a:t>Surface</a:t>
            </a:r>
            <a:r>
              <a:rPr lang="en-US" dirty="0"/>
              <a:t> on </a:t>
            </a:r>
            <a:r>
              <a:rPr lang="en-US" dirty="0" err="1">
                <a:hlinkClick r:id="rId6"/>
              </a:rPr>
              <a:t>Unsplash</a:t>
            </a:r>
            <a:endParaRPr lang="en-US" dirty="0"/>
          </a:p>
        </p:txBody>
      </p:sp>
    </p:spTree>
    <p:extLst>
      <p:ext uri="{BB962C8B-B14F-4D97-AF65-F5344CB8AC3E}">
        <p14:creationId xmlns:p14="http://schemas.microsoft.com/office/powerpoint/2010/main" val="345944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Important Points to Get Started</a:t>
            </a:r>
            <a:endParaRPr dirty="0"/>
          </a:p>
        </p:txBody>
      </p:sp>
      <p:sp>
        <p:nvSpPr>
          <p:cNvPr id="116" name="Google Shape;116;g53e1a44ba2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lvl="0"/>
            <a:r>
              <a:rPr lang="en-US" dirty="0"/>
              <a:t>501c (specifically a 501c3) status is </a:t>
            </a:r>
            <a:r>
              <a:rPr lang="en-US" i="1" dirty="0"/>
              <a:t>usually</a:t>
            </a:r>
            <a:r>
              <a:rPr lang="en-US" dirty="0"/>
              <a:t> a necessity</a:t>
            </a:r>
          </a:p>
          <a:p>
            <a:pPr lvl="1"/>
            <a:r>
              <a:rPr lang="en-US" sz="2000" dirty="0"/>
              <a:t>Governmental or tribal organization (state, city, etc.) </a:t>
            </a:r>
          </a:p>
          <a:p>
            <a:pPr lvl="1"/>
            <a:r>
              <a:rPr lang="en-US" sz="2000" dirty="0"/>
              <a:t>Public or private academic institution </a:t>
            </a:r>
          </a:p>
          <a:p>
            <a:pPr lvl="1"/>
            <a:r>
              <a:rPr lang="en-US" sz="2000" dirty="0"/>
              <a:t>Researcher within an academic institution </a:t>
            </a:r>
          </a:p>
          <a:p>
            <a:pPr lvl="1"/>
            <a:r>
              <a:rPr lang="en-US" sz="2000" dirty="0"/>
              <a:t>Businesses under very specific circumstances</a:t>
            </a:r>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raphic 3" descr="Checklist with solid fill">
            <a:extLst>
              <a:ext uri="{FF2B5EF4-FFF2-40B4-BE49-F238E27FC236}">
                <a16:creationId xmlns:a16="http://schemas.microsoft.com/office/drawing/2014/main" id="{9606DB70-DEA5-2445-A025-07B26230E7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6992" y="2144110"/>
            <a:ext cx="1959888" cy="1959888"/>
          </a:xfrm>
          <a:prstGeom prst="rect">
            <a:avLst/>
          </a:prstGeom>
        </p:spPr>
      </p:pic>
      <p:pic>
        <p:nvPicPr>
          <p:cNvPr id="8" name="Google Shape;68;p2">
            <a:extLst>
              <a:ext uri="{FF2B5EF4-FFF2-40B4-BE49-F238E27FC236}">
                <a16:creationId xmlns:a16="http://schemas.microsoft.com/office/drawing/2014/main" id="{9D27A6F8-13D0-1C4C-9192-70D0AFD32854}"/>
              </a:ext>
            </a:extLst>
          </p:cNvPr>
          <p:cNvPicPr preferRelativeResize="0"/>
          <p:nvPr/>
        </p:nvPicPr>
        <p:blipFill>
          <a:blip r:embed="rId5">
            <a:alphaModFix/>
          </a:blip>
          <a:stretch>
            <a:fillRect/>
          </a:stretch>
        </p:blipFill>
        <p:spPr>
          <a:xfrm>
            <a:off x="8296325" y="4443700"/>
            <a:ext cx="634324" cy="671475"/>
          </a:xfrm>
          <a:prstGeom prst="rect">
            <a:avLst/>
          </a:prstGeom>
          <a:noFill/>
          <a:ln>
            <a:noFill/>
          </a:ln>
        </p:spPr>
      </p:pic>
    </p:spTree>
    <p:extLst>
      <p:ext uri="{BB962C8B-B14F-4D97-AF65-F5344CB8AC3E}">
        <p14:creationId xmlns:p14="http://schemas.microsoft.com/office/powerpoint/2010/main" val="80166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53e1a44ba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t>Important Points to Get Started</a:t>
            </a:r>
            <a:endParaRPr dirty="0"/>
          </a:p>
        </p:txBody>
      </p:sp>
      <p:sp>
        <p:nvSpPr>
          <p:cNvPr id="116" name="Google Shape;116;g53e1a44ba2_0_0"/>
          <p:cNvSpPr txBox="1">
            <a:spLocks noGrp="1"/>
          </p:cNvSpPr>
          <p:nvPr>
            <p:ph type="body" idx="1"/>
          </p:nvPr>
        </p:nvSpPr>
        <p:spPr>
          <a:xfrm>
            <a:off x="311700" y="1152475"/>
            <a:ext cx="5111638" cy="3416400"/>
          </a:xfrm>
          <a:prstGeom prst="rect">
            <a:avLst/>
          </a:prstGeom>
          <a:noFill/>
          <a:ln>
            <a:noFill/>
          </a:ln>
        </p:spPr>
        <p:txBody>
          <a:bodyPr spcFirstLastPara="1" wrap="square" lIns="91425" tIns="91425" rIns="91425" bIns="91425" anchor="t" anchorCtr="0">
            <a:noAutofit/>
          </a:bodyPr>
          <a:lstStyle/>
          <a:p>
            <a:pPr lvl="0"/>
            <a:r>
              <a:rPr lang="en-US" dirty="0"/>
              <a:t>Grants are generally competitive</a:t>
            </a:r>
          </a:p>
          <a:p>
            <a:pPr lvl="1"/>
            <a:r>
              <a:rPr lang="en-US" sz="2000" dirty="0"/>
              <a:t>Multiple 501c(3)-designated organizations may be requesting from the same pool of funds</a:t>
            </a:r>
          </a:p>
          <a:p>
            <a:pPr lvl="1"/>
            <a:r>
              <a:rPr lang="en-US" sz="2000" dirty="0"/>
              <a:t>A strong grant proposal shines</a:t>
            </a:r>
          </a:p>
          <a:p>
            <a:pPr lvl="1"/>
            <a:r>
              <a:rPr lang="en-US" sz="2000" dirty="0"/>
              <a:t>Perseverance is key</a:t>
            </a:r>
          </a:p>
        </p:txBody>
      </p:sp>
      <p:sp>
        <p:nvSpPr>
          <p:cNvPr id="117" name="Google Shape;117;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picture containing tree, outdoor, plant, flower&#10;&#10;Description automatically generated">
            <a:extLst>
              <a:ext uri="{FF2B5EF4-FFF2-40B4-BE49-F238E27FC236}">
                <a16:creationId xmlns:a16="http://schemas.microsoft.com/office/drawing/2014/main" id="{8D396C15-61B5-984E-AB4F-4B012F5B3D53}"/>
              </a:ext>
            </a:extLst>
          </p:cNvPr>
          <p:cNvPicPr>
            <a:picLocks noChangeAspect="1"/>
          </p:cNvPicPr>
          <p:nvPr/>
        </p:nvPicPr>
        <p:blipFill rotWithShape="1">
          <a:blip r:embed="rId3"/>
          <a:srcRect t="28812" r="-4653"/>
          <a:stretch/>
        </p:blipFill>
        <p:spPr>
          <a:xfrm>
            <a:off x="6095097" y="1152475"/>
            <a:ext cx="2611971" cy="2662197"/>
          </a:xfrm>
          <a:prstGeom prst="rect">
            <a:avLst/>
          </a:prstGeom>
        </p:spPr>
      </p:pic>
      <p:pic>
        <p:nvPicPr>
          <p:cNvPr id="10" name="Google Shape;68;p2">
            <a:extLst>
              <a:ext uri="{FF2B5EF4-FFF2-40B4-BE49-F238E27FC236}">
                <a16:creationId xmlns:a16="http://schemas.microsoft.com/office/drawing/2014/main" id="{8D672B2E-5520-7E41-A2AD-9991CF1B7386}"/>
              </a:ext>
            </a:extLst>
          </p:cNvPr>
          <p:cNvPicPr preferRelativeResize="0"/>
          <p:nvPr/>
        </p:nvPicPr>
        <p:blipFill>
          <a:blip r:embed="rId4">
            <a:alphaModFix/>
          </a:blip>
          <a:stretch>
            <a:fillRect/>
          </a:stretch>
        </p:blipFill>
        <p:spPr>
          <a:xfrm>
            <a:off x="8296325" y="4443700"/>
            <a:ext cx="634324" cy="671475"/>
          </a:xfrm>
          <a:prstGeom prst="rect">
            <a:avLst/>
          </a:prstGeom>
          <a:noFill/>
          <a:ln>
            <a:noFill/>
          </a:ln>
        </p:spPr>
      </p:pic>
      <p:sp>
        <p:nvSpPr>
          <p:cNvPr id="7" name="TextBox 6">
            <a:extLst>
              <a:ext uri="{FF2B5EF4-FFF2-40B4-BE49-F238E27FC236}">
                <a16:creationId xmlns:a16="http://schemas.microsoft.com/office/drawing/2014/main" id="{8B77863C-27BC-D24F-A075-327C8353CEC9}"/>
              </a:ext>
            </a:extLst>
          </p:cNvPr>
          <p:cNvSpPr txBox="1"/>
          <p:nvPr/>
        </p:nvSpPr>
        <p:spPr>
          <a:xfrm>
            <a:off x="5740055" y="3880083"/>
            <a:ext cx="3304970" cy="307777"/>
          </a:xfrm>
          <a:prstGeom prst="rect">
            <a:avLst/>
          </a:prstGeom>
          <a:noFill/>
        </p:spPr>
        <p:txBody>
          <a:bodyPr wrap="square" rtlCol="0">
            <a:spAutoFit/>
          </a:bodyPr>
          <a:lstStyle/>
          <a:p>
            <a:r>
              <a:rPr lang="en-US" dirty="0"/>
              <a:t>Photo by </a:t>
            </a:r>
            <a:r>
              <a:rPr lang="en-US" dirty="0" err="1">
                <a:hlinkClick r:id="rId5"/>
              </a:rPr>
              <a:t>Erda</a:t>
            </a:r>
            <a:r>
              <a:rPr lang="en-US" dirty="0">
                <a:hlinkClick r:id="rId5"/>
              </a:rPr>
              <a:t> </a:t>
            </a:r>
            <a:r>
              <a:rPr lang="en-US" dirty="0" err="1">
                <a:hlinkClick r:id="rId5"/>
              </a:rPr>
              <a:t>Estremera</a:t>
            </a:r>
            <a:r>
              <a:rPr lang="en-US" dirty="0">
                <a:hlinkClick r:id="rId5"/>
              </a:rPr>
              <a:t> </a:t>
            </a:r>
            <a:r>
              <a:rPr lang="en-US" dirty="0"/>
              <a:t>on </a:t>
            </a:r>
            <a:r>
              <a:rPr lang="en-US" dirty="0" err="1">
                <a:hlinkClick r:id="rId6"/>
              </a:rPr>
              <a:t>Unsplash</a:t>
            </a:r>
            <a:endParaRPr lang="en-US" dirty="0"/>
          </a:p>
        </p:txBody>
      </p:sp>
    </p:spTree>
    <p:extLst>
      <p:ext uri="{BB962C8B-B14F-4D97-AF65-F5344CB8AC3E}">
        <p14:creationId xmlns:p14="http://schemas.microsoft.com/office/powerpoint/2010/main" val="9827107"/>
      </p:ext>
    </p:extLst>
  </p:cSld>
  <p:clrMapOvr>
    <a:masterClrMapping/>
  </p:clrMapOvr>
</p:sld>
</file>

<file path=ppt/theme/theme1.xml><?xml version="1.0" encoding="utf-8"?>
<a:theme xmlns:a="http://schemas.openxmlformats.org/drawingml/2006/main" name="Simple Light">
  <a:themeElements>
    <a:clrScheme name="Simple Light">
      <a:dk1>
        <a:srgbClr val="001733"/>
      </a:dk1>
      <a:lt1>
        <a:srgbClr val="FFFFFF"/>
      </a:lt1>
      <a:dk2>
        <a:srgbClr val="001733"/>
      </a:dk2>
      <a:lt2>
        <a:srgbClr val="EEEEEE"/>
      </a:lt2>
      <a:accent1>
        <a:srgbClr val="169444"/>
      </a:accent1>
      <a:accent2>
        <a:srgbClr val="FF8F01"/>
      </a:accent2>
      <a:accent3>
        <a:srgbClr val="ABD81A"/>
      </a:accent3>
      <a:accent4>
        <a:srgbClr val="C6121E"/>
      </a:accent4>
      <a:accent5>
        <a:srgbClr val="167A91"/>
      </a:accent5>
      <a:accent6>
        <a:srgbClr val="000000"/>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860</Words>
  <Application>Microsoft Office PowerPoint</Application>
  <PresentationFormat>On-screen Show (16:9)</PresentationFormat>
  <Paragraphs>96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Arvo</vt:lpstr>
      <vt:lpstr>Roboto</vt:lpstr>
      <vt:lpstr>Simple Light</vt:lpstr>
      <vt:lpstr>PowerPoint Presentation</vt:lpstr>
      <vt:lpstr>Take Control of your Learning Experience</vt:lpstr>
      <vt:lpstr>Program Agenda</vt:lpstr>
      <vt:lpstr>Defining the Problem</vt:lpstr>
      <vt:lpstr>My own grant writing journey</vt:lpstr>
      <vt:lpstr>What is a grant</vt:lpstr>
      <vt:lpstr>Approaches By Schools and Districts</vt:lpstr>
      <vt:lpstr>Important Points to Get Started</vt:lpstr>
      <vt:lpstr>Important Points to Get Started</vt:lpstr>
      <vt:lpstr>Important Points to Get Started</vt:lpstr>
      <vt:lpstr>Important Points to Get Started</vt:lpstr>
      <vt:lpstr>In Conclusion</vt:lpstr>
      <vt:lpstr>Moving Forward</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Writing 101:Part 1</dc:title>
  <cp:lastModifiedBy>Martie Hoofer</cp:lastModifiedBy>
  <cp:revision>13</cp:revision>
  <dcterms:modified xsi:type="dcterms:W3CDTF">2022-04-05T18:19:00Z</dcterms:modified>
</cp:coreProperties>
</file>