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Arv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6" roundtripDataSignature="AMtx7mh4PWiYQ/U5hXnBuYaXVquK3qet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5653E6-EEB9-4CEB-863D-984D423F10A4}">
  <a:tblStyle styleId="{FC5653E6-EEB9-4CEB-863D-984D423F10A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Arvo-bold.fntdata"/><Relationship Id="rId10" Type="http://schemas.openxmlformats.org/officeDocument/2006/relationships/slide" Target="slides/slide4.xml"/><Relationship Id="rId32" Type="http://schemas.openxmlformats.org/officeDocument/2006/relationships/font" Target="fonts/Arvo-regular.fntdata"/><Relationship Id="rId13" Type="http://schemas.openxmlformats.org/officeDocument/2006/relationships/slide" Target="slides/slide7.xml"/><Relationship Id="rId35" Type="http://schemas.openxmlformats.org/officeDocument/2006/relationships/font" Target="fonts/Arvo-boldItalic.fntdata"/><Relationship Id="rId12" Type="http://schemas.openxmlformats.org/officeDocument/2006/relationships/slide" Target="slides/slide6.xml"/><Relationship Id="rId34" Type="http://schemas.openxmlformats.org/officeDocument/2006/relationships/font" Target="fonts/Arvo-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604d767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a604d767c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5988be3f0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15988be3f02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5988be3f0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15988be3f0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988be3f0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5988be3f02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5988be3f0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15988be3f02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5988be3f0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5988be3f02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5988be3f0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15988be3f02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5fe3b5155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5fe3b51558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5fe3b5155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15fe3b51558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5d5a4996c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15d5a4996cd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50c4442d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150c4442d8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50c4442d8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150c4442d8f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9d7770e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d9d7770ed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Make this the last slide in your presentation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b3e5da9f1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b3e5da9f11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5d5a4996c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15d5a4996cd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d5a4996c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g15d5a4996c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From Angeliena’s presentation.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5d5a4996c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5d5a4996cd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5fe3b515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15fe3b5155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5fe3b5155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15fe3b5155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50c4442d8f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50c4442d8f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ep Indiana Learning Title Slide" type="secHead">
  <p:cSld name="SECTION_HEADER">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ESC Text Slide" type="tx">
  <p:cSld name="TITLE_AND_BODY">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Presentation Slide">
  <p:cSld name="TITLE_AND_BODY_1_3">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g9f39ddc1a6_0_5"/>
          <p:cNvSpPr txBox="1"/>
          <p:nvPr/>
        </p:nvSpPr>
        <p:spPr>
          <a:xfrm>
            <a:off x="311700" y="445025"/>
            <a:ext cx="51201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167A91"/>
                </a:solidFill>
                <a:latin typeface="Roboto"/>
                <a:ea typeface="Roboto"/>
                <a:cs typeface="Roboto"/>
                <a:sym typeface="Roboto"/>
              </a:rPr>
              <a:t>Thank you!</a:t>
            </a:r>
            <a:endParaRPr b="1" i="0" sz="3600" u="none" cap="none" strike="noStrike">
              <a:solidFill>
                <a:srgbClr val="167A9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0017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400"/>
              <a:buFont typeface="Arial"/>
              <a:buNone/>
            </a:pPr>
            <a:r>
              <a:rPr b="1" i="0" lang="en" sz="3400" u="none" cap="none" strike="noStrike">
                <a:solidFill>
                  <a:srgbClr val="001733"/>
                </a:solidFill>
                <a:latin typeface="Roboto"/>
                <a:ea typeface="Roboto"/>
                <a:cs typeface="Roboto"/>
                <a:sym typeface="Roboto"/>
              </a:rPr>
              <a:t>Visit </a:t>
            </a:r>
            <a:r>
              <a:rPr b="1" i="0" lang="en" sz="3400" u="none" cap="none" strike="noStrike">
                <a:solidFill>
                  <a:srgbClr val="167A91"/>
                </a:solidFill>
                <a:latin typeface="Roboto"/>
                <a:ea typeface="Roboto"/>
                <a:cs typeface="Roboto"/>
                <a:sym typeface="Roboto"/>
              </a:rPr>
              <a:t>KeepIndianaLearning.org</a:t>
            </a:r>
            <a:endParaRPr b="1" i="0" sz="3400" u="none" cap="none" strike="noStrike">
              <a:solidFill>
                <a:srgbClr val="167A9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400"/>
              <a:buFont typeface="Arial"/>
              <a:buNone/>
            </a:pPr>
            <a:r>
              <a:rPr b="1" i="0" lang="en" sz="3400" u="none" cap="none" strike="noStrike">
                <a:solidFill>
                  <a:srgbClr val="001733"/>
                </a:solidFill>
                <a:latin typeface="Roboto"/>
                <a:ea typeface="Roboto"/>
                <a:cs typeface="Roboto"/>
                <a:sym typeface="Roboto"/>
              </a:rPr>
              <a:t>for more professional learning opportunities.</a:t>
            </a:r>
            <a:endParaRPr b="1" i="0" sz="3400" u="none" cap="none" strike="noStrike">
              <a:solidFill>
                <a:srgbClr val="001733"/>
              </a:solidFill>
              <a:latin typeface="Roboto"/>
              <a:ea typeface="Roboto"/>
              <a:cs typeface="Roboto"/>
              <a:sym typeface="Roboto"/>
            </a:endParaRPr>
          </a:p>
        </p:txBody>
      </p:sp>
      <p:sp>
        <p:nvSpPr>
          <p:cNvPr id="17" name="Google Shape;17;g9f39ddc1a6_0_5"/>
          <p:cNvSpPr txBox="1"/>
          <p:nvPr/>
        </p:nvSpPr>
        <p:spPr>
          <a:xfrm>
            <a:off x="5744113" y="3221825"/>
            <a:ext cx="26520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g9f39ddc1a6_0_5"/>
          <p:cNvSpPr txBox="1"/>
          <p:nvPr/>
        </p:nvSpPr>
        <p:spPr>
          <a:xfrm>
            <a:off x="5035675" y="3221825"/>
            <a:ext cx="3990000" cy="3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9" name="Google Shape;19;g9f39ddc1a6_0_5"/>
          <p:cNvSpPr/>
          <p:nvPr/>
        </p:nvSpPr>
        <p:spPr>
          <a:xfrm>
            <a:off x="6573525" y="680400"/>
            <a:ext cx="1557300" cy="148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Place presenter headshot over this text.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Add presenter contact information in the text box below.</a:t>
            </a:r>
            <a:endParaRPr b="0" i="0" sz="1400" u="none" cap="none" strike="noStrike">
              <a:solidFill>
                <a:srgbClr val="000000"/>
              </a:solidFill>
              <a:latin typeface="Arial"/>
              <a:ea typeface="Arial"/>
              <a:cs typeface="Arial"/>
              <a:sym typeface="Arial"/>
            </a:endParaRPr>
          </a:p>
        </p:txBody>
      </p:sp>
      <p:sp>
        <p:nvSpPr>
          <p:cNvPr id="20" name="Google Shape;20;g9f39ddc1a6_0_5"/>
          <p:cNvSpPr txBox="1"/>
          <p:nvPr>
            <p:ph idx="1" type="body"/>
          </p:nvPr>
        </p:nvSpPr>
        <p:spPr>
          <a:xfrm>
            <a:off x="6227550" y="2825475"/>
            <a:ext cx="2352600" cy="5727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b="1" sz="1600"/>
            </a:lvl1pPr>
            <a:lvl2pPr indent="-317500" lvl="1" marL="914400" algn="ctr">
              <a:lnSpc>
                <a:spcPct val="115000"/>
              </a:lnSpc>
              <a:spcBef>
                <a:spcPts val="1600"/>
              </a:spcBef>
              <a:spcAft>
                <a:spcPts val="0"/>
              </a:spcAft>
              <a:buSzPts val="1400"/>
              <a:buChar char="○"/>
              <a:defRPr b="1" sz="1400"/>
            </a:lvl2pPr>
            <a:lvl3pPr indent="-317500" lvl="2" marL="1371600" algn="ctr">
              <a:lnSpc>
                <a:spcPct val="115000"/>
              </a:lnSpc>
              <a:spcBef>
                <a:spcPts val="1600"/>
              </a:spcBef>
              <a:spcAft>
                <a:spcPts val="0"/>
              </a:spcAft>
              <a:buSzPts val="1400"/>
              <a:buChar char="■"/>
              <a:defRPr b="1" sz="1400"/>
            </a:lvl3pPr>
            <a:lvl4pPr indent="-317500" lvl="3" marL="1828800" algn="ctr">
              <a:lnSpc>
                <a:spcPct val="115000"/>
              </a:lnSpc>
              <a:spcBef>
                <a:spcPts val="1600"/>
              </a:spcBef>
              <a:spcAft>
                <a:spcPts val="0"/>
              </a:spcAft>
              <a:buSzPts val="1400"/>
              <a:buChar char="●"/>
              <a:defRPr b="1" sz="1400"/>
            </a:lvl4pPr>
            <a:lvl5pPr indent="-317500" lvl="4" marL="2286000" algn="ctr">
              <a:lnSpc>
                <a:spcPct val="115000"/>
              </a:lnSpc>
              <a:spcBef>
                <a:spcPts val="1600"/>
              </a:spcBef>
              <a:spcAft>
                <a:spcPts val="0"/>
              </a:spcAft>
              <a:buSzPts val="1400"/>
              <a:buChar char="○"/>
              <a:defRPr b="1" sz="1400"/>
            </a:lvl5pPr>
            <a:lvl6pPr indent="-317500" lvl="5" marL="2743200" algn="ctr">
              <a:lnSpc>
                <a:spcPct val="115000"/>
              </a:lnSpc>
              <a:spcBef>
                <a:spcPts val="1600"/>
              </a:spcBef>
              <a:spcAft>
                <a:spcPts val="0"/>
              </a:spcAft>
              <a:buSzPts val="1400"/>
              <a:buChar char="■"/>
              <a:defRPr b="1" sz="1400"/>
            </a:lvl6pPr>
            <a:lvl7pPr indent="-292100" lvl="6" marL="3200400" algn="ctr">
              <a:lnSpc>
                <a:spcPct val="115000"/>
              </a:lnSpc>
              <a:spcBef>
                <a:spcPts val="1600"/>
              </a:spcBef>
              <a:spcAft>
                <a:spcPts val="0"/>
              </a:spcAft>
              <a:buSzPts val="1000"/>
              <a:buChar char="●"/>
              <a:defRPr b="1" sz="1000"/>
            </a:lvl7pPr>
            <a:lvl8pPr indent="-292100" lvl="7" marL="3657600" algn="ctr">
              <a:lnSpc>
                <a:spcPct val="115000"/>
              </a:lnSpc>
              <a:spcBef>
                <a:spcPts val="1600"/>
              </a:spcBef>
              <a:spcAft>
                <a:spcPts val="0"/>
              </a:spcAft>
              <a:buSzPts val="1000"/>
              <a:buChar char="○"/>
              <a:defRPr b="1" sz="1000"/>
            </a:lvl8pPr>
            <a:lvl9pPr indent="-292100" lvl="8" marL="4114800" algn="ctr">
              <a:lnSpc>
                <a:spcPct val="115000"/>
              </a:lnSpc>
              <a:spcBef>
                <a:spcPts val="1600"/>
              </a:spcBef>
              <a:spcAft>
                <a:spcPts val="1600"/>
              </a:spcAft>
              <a:buSzPts val="1000"/>
              <a:buChar char="■"/>
              <a:defRPr b="1" sz="1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TITLE_AND_BODY_3">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ga66a29d8c0_0_82"/>
          <p:cNvSpPr/>
          <p:nvPr/>
        </p:nvSpPr>
        <p:spPr>
          <a:xfrm>
            <a:off x="406950" y="352200"/>
            <a:ext cx="8330100" cy="3730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 name="Google Shape;23;ga66a29d8c0_0_82"/>
          <p:cNvCxnSpPr/>
          <p:nvPr/>
        </p:nvCxnSpPr>
        <p:spPr>
          <a:xfrm>
            <a:off x="4550550" y="1789025"/>
            <a:ext cx="0" cy="1927500"/>
          </a:xfrm>
          <a:prstGeom prst="straightConnector1">
            <a:avLst/>
          </a:prstGeom>
          <a:noFill/>
          <a:ln cap="flat" cmpd="sng" w="38100">
            <a:solidFill>
              <a:schemeClr val="dk1"/>
            </a:solidFill>
            <a:prstDash val="solid"/>
            <a:round/>
            <a:headEnd len="sm" w="sm" type="none"/>
            <a:tailEnd len="sm" w="sm" type="none"/>
          </a:ln>
        </p:spPr>
      </p:cxnSp>
      <p:sp>
        <p:nvSpPr>
          <p:cNvPr id="24" name="Google Shape;24;ga66a29d8c0_0_82"/>
          <p:cNvSpPr txBox="1"/>
          <p:nvPr>
            <p:ph idx="12" type="sldNum"/>
          </p:nvPr>
        </p:nvSpPr>
        <p:spPr>
          <a:xfrm>
            <a:off x="8524708" y="4663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1pPr>
            <a:lvl2pPr indent="0" lvl="1"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2pPr>
            <a:lvl3pPr indent="0" lvl="2"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3pPr>
            <a:lvl4pPr indent="0" lvl="3"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4pPr>
            <a:lvl5pPr indent="0" lvl="4"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5pPr>
            <a:lvl6pPr indent="0" lvl="5"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6pPr>
            <a:lvl7pPr indent="0" lvl="6"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7pPr>
            <a:lvl8pPr indent="0" lvl="7"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8pPr>
            <a:lvl9pPr indent="0" lvl="8"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ga66a29d8c0_0_82"/>
          <p:cNvSpPr txBox="1"/>
          <p:nvPr>
            <p:ph type="ctrTitle"/>
          </p:nvPr>
        </p:nvSpPr>
        <p:spPr>
          <a:xfrm>
            <a:off x="1113228" y="1846275"/>
            <a:ext cx="3169500" cy="644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p:txBody>
      </p:sp>
      <p:sp>
        <p:nvSpPr>
          <p:cNvPr id="26" name="Google Shape;26;ga66a29d8c0_0_82"/>
          <p:cNvSpPr txBox="1"/>
          <p:nvPr>
            <p:ph idx="1" type="subTitle"/>
          </p:nvPr>
        </p:nvSpPr>
        <p:spPr>
          <a:xfrm>
            <a:off x="1147278" y="2451725"/>
            <a:ext cx="3101400" cy="11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p:txBody>
      </p:sp>
      <p:sp>
        <p:nvSpPr>
          <p:cNvPr id="27" name="Google Shape;27;ga66a29d8c0_0_82"/>
          <p:cNvSpPr txBox="1"/>
          <p:nvPr>
            <p:ph idx="2" type="ctrTitle"/>
          </p:nvPr>
        </p:nvSpPr>
        <p:spPr>
          <a:xfrm>
            <a:off x="4818378" y="1846275"/>
            <a:ext cx="3169500" cy="644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p:txBody>
      </p:sp>
      <p:sp>
        <p:nvSpPr>
          <p:cNvPr id="28" name="Google Shape;28;ga66a29d8c0_0_82"/>
          <p:cNvSpPr txBox="1"/>
          <p:nvPr>
            <p:ph idx="3" type="subTitle"/>
          </p:nvPr>
        </p:nvSpPr>
        <p:spPr>
          <a:xfrm>
            <a:off x="4852428" y="2451725"/>
            <a:ext cx="3101400" cy="11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p:txBody>
      </p:sp>
      <p:sp>
        <p:nvSpPr>
          <p:cNvPr id="29" name="Google Shape;29;ga66a29d8c0_0_82"/>
          <p:cNvSpPr txBox="1"/>
          <p:nvPr>
            <p:ph idx="4" type="title"/>
          </p:nvPr>
        </p:nvSpPr>
        <p:spPr>
          <a:xfrm>
            <a:off x="-11850" y="927075"/>
            <a:ext cx="9144000" cy="48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200"/>
              <a:buNone/>
              <a:defRPr sz="2200"/>
            </a:lvl1pPr>
            <a:lvl2pPr lvl="1" algn="l">
              <a:lnSpc>
                <a:spcPct val="100000"/>
              </a:lnSpc>
              <a:spcBef>
                <a:spcPts val="0"/>
              </a:spcBef>
              <a:spcAft>
                <a:spcPts val="0"/>
              </a:spcAft>
              <a:buSzPts val="2800"/>
              <a:buFont typeface="Roboto"/>
              <a:buNone/>
              <a:defRPr>
                <a:latin typeface="Roboto"/>
                <a:ea typeface="Roboto"/>
                <a:cs typeface="Roboto"/>
                <a:sym typeface="Roboto"/>
              </a:defRPr>
            </a:lvl2pPr>
            <a:lvl3pPr lvl="2" algn="l">
              <a:lnSpc>
                <a:spcPct val="100000"/>
              </a:lnSpc>
              <a:spcBef>
                <a:spcPts val="0"/>
              </a:spcBef>
              <a:spcAft>
                <a:spcPts val="0"/>
              </a:spcAft>
              <a:buSzPts val="2800"/>
              <a:buFont typeface="Roboto"/>
              <a:buNone/>
              <a:defRPr>
                <a:latin typeface="Roboto"/>
                <a:ea typeface="Roboto"/>
                <a:cs typeface="Roboto"/>
                <a:sym typeface="Roboto"/>
              </a:defRPr>
            </a:lvl3pPr>
            <a:lvl4pPr lvl="3" algn="l">
              <a:lnSpc>
                <a:spcPct val="100000"/>
              </a:lnSpc>
              <a:spcBef>
                <a:spcPts val="0"/>
              </a:spcBef>
              <a:spcAft>
                <a:spcPts val="0"/>
              </a:spcAft>
              <a:buSzPts val="2800"/>
              <a:buFont typeface="Roboto"/>
              <a:buNone/>
              <a:defRPr>
                <a:latin typeface="Roboto"/>
                <a:ea typeface="Roboto"/>
                <a:cs typeface="Roboto"/>
                <a:sym typeface="Roboto"/>
              </a:defRPr>
            </a:lvl4pPr>
            <a:lvl5pPr lvl="4" algn="l">
              <a:lnSpc>
                <a:spcPct val="100000"/>
              </a:lnSpc>
              <a:spcBef>
                <a:spcPts val="0"/>
              </a:spcBef>
              <a:spcAft>
                <a:spcPts val="0"/>
              </a:spcAft>
              <a:buSzPts val="2800"/>
              <a:buFont typeface="Roboto"/>
              <a:buNone/>
              <a:defRPr>
                <a:latin typeface="Roboto"/>
                <a:ea typeface="Roboto"/>
                <a:cs typeface="Roboto"/>
                <a:sym typeface="Roboto"/>
              </a:defRPr>
            </a:lvl5pPr>
            <a:lvl6pPr lvl="5" algn="l">
              <a:lnSpc>
                <a:spcPct val="100000"/>
              </a:lnSpc>
              <a:spcBef>
                <a:spcPts val="0"/>
              </a:spcBef>
              <a:spcAft>
                <a:spcPts val="0"/>
              </a:spcAft>
              <a:buSzPts val="2800"/>
              <a:buFont typeface="Roboto"/>
              <a:buNone/>
              <a:defRPr>
                <a:latin typeface="Roboto"/>
                <a:ea typeface="Roboto"/>
                <a:cs typeface="Roboto"/>
                <a:sym typeface="Roboto"/>
              </a:defRPr>
            </a:lvl6pPr>
            <a:lvl7pPr lvl="6" algn="l">
              <a:lnSpc>
                <a:spcPct val="100000"/>
              </a:lnSpc>
              <a:spcBef>
                <a:spcPts val="0"/>
              </a:spcBef>
              <a:spcAft>
                <a:spcPts val="0"/>
              </a:spcAft>
              <a:buSzPts val="2800"/>
              <a:buFont typeface="Roboto"/>
              <a:buNone/>
              <a:defRPr>
                <a:latin typeface="Roboto"/>
                <a:ea typeface="Roboto"/>
                <a:cs typeface="Roboto"/>
                <a:sym typeface="Roboto"/>
              </a:defRPr>
            </a:lvl7pPr>
            <a:lvl8pPr lvl="7" algn="l">
              <a:lnSpc>
                <a:spcPct val="100000"/>
              </a:lnSpc>
              <a:spcBef>
                <a:spcPts val="0"/>
              </a:spcBef>
              <a:spcAft>
                <a:spcPts val="0"/>
              </a:spcAft>
              <a:buSzPts val="2800"/>
              <a:buFont typeface="Roboto"/>
              <a:buNone/>
              <a:defRPr>
                <a:latin typeface="Roboto"/>
                <a:ea typeface="Roboto"/>
                <a:cs typeface="Roboto"/>
                <a:sym typeface="Roboto"/>
              </a:defRPr>
            </a:lvl8pPr>
            <a:lvl9pPr lvl="8" algn="l">
              <a:lnSpc>
                <a:spcPct val="100000"/>
              </a:lnSpc>
              <a:spcBef>
                <a:spcPts val="0"/>
              </a:spcBef>
              <a:spcAft>
                <a:spcPts val="0"/>
              </a:spcAft>
              <a:buSzPts val="2800"/>
              <a:buFont typeface="Roboto"/>
              <a:buNone/>
              <a:defRPr>
                <a:latin typeface="Roboto"/>
                <a:ea typeface="Roboto"/>
                <a:cs typeface="Roboto"/>
                <a:sym typeface="Robo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BODY_2">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ga66a29d8c0_0_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ga66a29d8c0_0_52"/>
          <p:cNvSpPr txBox="1"/>
          <p:nvPr>
            <p:ph idx="1" type="body"/>
          </p:nvPr>
        </p:nvSpPr>
        <p:spPr>
          <a:xfrm>
            <a:off x="311700" y="1152475"/>
            <a:ext cx="3999900" cy="2826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ga66a29d8c0_0_52"/>
          <p:cNvSpPr txBox="1"/>
          <p:nvPr>
            <p:ph idx="2" type="body"/>
          </p:nvPr>
        </p:nvSpPr>
        <p:spPr>
          <a:xfrm>
            <a:off x="4832400" y="1152475"/>
            <a:ext cx="3999900" cy="2826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TITLE_AND_BODY_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ga66a29d8c0_0_4"/>
          <p:cNvSpPr/>
          <p:nvPr/>
        </p:nvSpPr>
        <p:spPr>
          <a:xfrm>
            <a:off x="4572000" y="-125"/>
            <a:ext cx="4572000" cy="41979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ga66a29d8c0_0_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7" name="Google Shape;37;ga66a29d8c0_0_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1600"/>
              </a:spcBef>
              <a:spcAft>
                <a:spcPts val="0"/>
              </a:spcAft>
              <a:buSzPts val="2100"/>
              <a:buNone/>
              <a:defRPr sz="2100"/>
            </a:lvl2pPr>
            <a:lvl3pPr lvl="2" algn="ctr">
              <a:lnSpc>
                <a:spcPct val="100000"/>
              </a:lnSpc>
              <a:spcBef>
                <a:spcPts val="1600"/>
              </a:spcBef>
              <a:spcAft>
                <a:spcPts val="0"/>
              </a:spcAft>
              <a:buSzPts val="2100"/>
              <a:buNone/>
              <a:defRPr sz="2100"/>
            </a:lvl3pPr>
            <a:lvl4pPr lvl="3" algn="ctr">
              <a:lnSpc>
                <a:spcPct val="100000"/>
              </a:lnSpc>
              <a:spcBef>
                <a:spcPts val="1600"/>
              </a:spcBef>
              <a:spcAft>
                <a:spcPts val="0"/>
              </a:spcAft>
              <a:buSzPts val="2100"/>
              <a:buNone/>
              <a:defRPr sz="2100"/>
            </a:lvl4pPr>
            <a:lvl5pPr lvl="4" algn="ctr">
              <a:lnSpc>
                <a:spcPct val="100000"/>
              </a:lnSpc>
              <a:spcBef>
                <a:spcPts val="1600"/>
              </a:spcBef>
              <a:spcAft>
                <a:spcPts val="0"/>
              </a:spcAft>
              <a:buSzPts val="2100"/>
              <a:buNone/>
              <a:defRPr sz="2100"/>
            </a:lvl5pPr>
            <a:lvl6pPr lvl="5" algn="ctr">
              <a:lnSpc>
                <a:spcPct val="100000"/>
              </a:lnSpc>
              <a:spcBef>
                <a:spcPts val="1600"/>
              </a:spcBef>
              <a:spcAft>
                <a:spcPts val="0"/>
              </a:spcAft>
              <a:buSzPts val="2100"/>
              <a:buNone/>
              <a:defRPr sz="2100"/>
            </a:lvl6pPr>
            <a:lvl7pPr lvl="6" algn="ctr">
              <a:lnSpc>
                <a:spcPct val="100000"/>
              </a:lnSpc>
              <a:spcBef>
                <a:spcPts val="1600"/>
              </a:spcBef>
              <a:spcAft>
                <a:spcPts val="0"/>
              </a:spcAft>
              <a:buSzPts val="2100"/>
              <a:buNone/>
              <a:defRPr sz="2100"/>
            </a:lvl7pPr>
            <a:lvl8pPr lvl="7" algn="ctr">
              <a:lnSpc>
                <a:spcPct val="100000"/>
              </a:lnSpc>
              <a:spcBef>
                <a:spcPts val="1600"/>
              </a:spcBef>
              <a:spcAft>
                <a:spcPts val="0"/>
              </a:spcAft>
              <a:buSzPts val="2100"/>
              <a:buNone/>
              <a:defRPr sz="2100"/>
            </a:lvl8pPr>
            <a:lvl9pPr lvl="8" algn="ctr">
              <a:lnSpc>
                <a:spcPct val="100000"/>
              </a:lnSpc>
              <a:spcBef>
                <a:spcPts val="1600"/>
              </a:spcBef>
              <a:spcAft>
                <a:spcPts val="0"/>
              </a:spcAft>
              <a:buSzPts val="2100"/>
              <a:buNone/>
              <a:defRPr sz="2100"/>
            </a:lvl9pPr>
          </a:lstStyle>
          <a:p/>
        </p:txBody>
      </p:sp>
      <p:sp>
        <p:nvSpPr>
          <p:cNvPr id="38" name="Google Shape;38;ga66a29d8c0_0_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p:cSld name="TITLE_AND_BODY_1_2">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ga66a29d8c0_0_176"/>
          <p:cNvSpPr txBox="1"/>
          <p:nvPr>
            <p:ph type="title"/>
          </p:nvPr>
        </p:nvSpPr>
        <p:spPr>
          <a:xfrm>
            <a:off x="4698275" y="189950"/>
            <a:ext cx="5311200" cy="111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3600"/>
              <a:buNone/>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p:txBody>
      </p:sp>
      <p:sp>
        <p:nvSpPr>
          <p:cNvPr id="41" name="Google Shape;41;ga66a29d8c0_0_176"/>
          <p:cNvSpPr txBox="1"/>
          <p:nvPr>
            <p:ph idx="1" type="subTitle"/>
          </p:nvPr>
        </p:nvSpPr>
        <p:spPr>
          <a:xfrm>
            <a:off x="4696224" y="1709442"/>
            <a:ext cx="3367200" cy="578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p:txBody>
      </p:sp>
      <p:sp>
        <p:nvSpPr>
          <p:cNvPr id="42" name="Google Shape;42;ga66a29d8c0_0_176"/>
          <p:cNvSpPr/>
          <p:nvPr/>
        </p:nvSpPr>
        <p:spPr>
          <a:xfrm>
            <a:off x="4572000" y="429350"/>
            <a:ext cx="4112100" cy="635700"/>
          </a:xfrm>
          <a:prstGeom prst="rect">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43" name="Google Shape;43;ga66a29d8c0_0_176"/>
          <p:cNvSpPr txBox="1"/>
          <p:nvPr>
            <p:ph idx="2" type="title"/>
          </p:nvPr>
        </p:nvSpPr>
        <p:spPr>
          <a:xfrm>
            <a:off x="4696225" y="1198788"/>
            <a:ext cx="5311200" cy="682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p:txBody>
      </p:sp>
      <p:sp>
        <p:nvSpPr>
          <p:cNvPr id="44" name="Google Shape;44;ga66a29d8c0_0_176"/>
          <p:cNvSpPr txBox="1"/>
          <p:nvPr>
            <p:ph idx="3" type="subTitle"/>
          </p:nvPr>
        </p:nvSpPr>
        <p:spPr>
          <a:xfrm>
            <a:off x="4696224" y="2836672"/>
            <a:ext cx="3367200" cy="578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p:txBody>
      </p:sp>
      <p:sp>
        <p:nvSpPr>
          <p:cNvPr id="45" name="Google Shape;45;ga66a29d8c0_0_176"/>
          <p:cNvSpPr txBox="1"/>
          <p:nvPr>
            <p:ph idx="4" type="title"/>
          </p:nvPr>
        </p:nvSpPr>
        <p:spPr>
          <a:xfrm>
            <a:off x="4696225" y="2326013"/>
            <a:ext cx="5311200" cy="682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p:txBody>
      </p:sp>
      <p:sp>
        <p:nvSpPr>
          <p:cNvPr id="46" name="Google Shape;46;ga66a29d8c0_0_176"/>
          <p:cNvSpPr/>
          <p:nvPr/>
        </p:nvSpPr>
        <p:spPr>
          <a:xfrm>
            <a:off x="0" y="0"/>
            <a:ext cx="2855700" cy="4221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ga66a29d8c0_0_176"/>
          <p:cNvSpPr/>
          <p:nvPr/>
        </p:nvSpPr>
        <p:spPr>
          <a:xfrm>
            <a:off x="3582225" y="1426175"/>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a66a29d8c0_0_176"/>
          <p:cNvSpPr/>
          <p:nvPr/>
        </p:nvSpPr>
        <p:spPr>
          <a:xfrm>
            <a:off x="3582225" y="2553400"/>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ga66a29d8c0_0_176"/>
          <p:cNvSpPr txBox="1"/>
          <p:nvPr>
            <p:ph idx="5" type="title"/>
          </p:nvPr>
        </p:nvSpPr>
        <p:spPr>
          <a:xfrm>
            <a:off x="3372225" y="1518275"/>
            <a:ext cx="1258800" cy="63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2800"/>
              <a:buNone/>
              <a:defRPr b="1"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0" name="Google Shape;50;ga66a29d8c0_0_176"/>
          <p:cNvSpPr txBox="1"/>
          <p:nvPr>
            <p:ph idx="6" type="title"/>
          </p:nvPr>
        </p:nvSpPr>
        <p:spPr>
          <a:xfrm>
            <a:off x="3372225" y="2645500"/>
            <a:ext cx="1258800" cy="63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2800"/>
              <a:buNone/>
              <a:defRPr b="1"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y with Title and Text">
  <p:cSld name="TITLE_AND_BODY_1_1">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ga66a29d8c0_0_117"/>
          <p:cNvSpPr/>
          <p:nvPr/>
        </p:nvSpPr>
        <p:spPr>
          <a:xfrm>
            <a:off x="0" y="493950"/>
            <a:ext cx="9144000" cy="3088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ga66a29d8c0_0_117"/>
          <p:cNvSpPr txBox="1"/>
          <p:nvPr>
            <p:ph type="title"/>
          </p:nvPr>
        </p:nvSpPr>
        <p:spPr>
          <a:xfrm>
            <a:off x="4696275" y="1725450"/>
            <a:ext cx="3055500" cy="111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rgbClr val="FFFFFF"/>
              </a:buClr>
              <a:buSzPts val="3600"/>
              <a:buNone/>
              <a:defRPr b="1">
                <a:solidFill>
                  <a:srgbClr val="FFFFFF"/>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54" name="Google Shape;54;ga66a29d8c0_0_117"/>
          <p:cNvSpPr txBox="1"/>
          <p:nvPr>
            <p:ph idx="1" type="subTitle"/>
          </p:nvPr>
        </p:nvSpPr>
        <p:spPr>
          <a:xfrm>
            <a:off x="4696275" y="2839950"/>
            <a:ext cx="2770200" cy="578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400"/>
              <a:buNone/>
              <a:defRPr sz="1400">
                <a:solidFill>
                  <a:schemeClr val="lt2"/>
                </a:solidFill>
              </a:defRPr>
            </a:lvl1pPr>
            <a:lvl2pPr lvl="1" algn="l">
              <a:lnSpc>
                <a:spcPct val="115000"/>
              </a:lnSpc>
              <a:spcBef>
                <a:spcPts val="0"/>
              </a:spcBef>
              <a:spcAft>
                <a:spcPts val="0"/>
              </a:spcAft>
              <a:buSzPts val="1800"/>
              <a:buNone/>
              <a:defRPr>
                <a:solidFill>
                  <a:srgbClr val="666666"/>
                </a:solidFill>
              </a:defRPr>
            </a:lvl2pPr>
            <a:lvl3pPr lvl="2" algn="l">
              <a:lnSpc>
                <a:spcPct val="115000"/>
              </a:lnSpc>
              <a:spcBef>
                <a:spcPts val="0"/>
              </a:spcBef>
              <a:spcAft>
                <a:spcPts val="0"/>
              </a:spcAft>
              <a:buSzPts val="1800"/>
              <a:buNone/>
              <a:defRPr>
                <a:solidFill>
                  <a:srgbClr val="666666"/>
                </a:solidFill>
              </a:defRPr>
            </a:lvl3pPr>
            <a:lvl4pPr lvl="3" algn="l">
              <a:lnSpc>
                <a:spcPct val="115000"/>
              </a:lnSpc>
              <a:spcBef>
                <a:spcPts val="0"/>
              </a:spcBef>
              <a:spcAft>
                <a:spcPts val="0"/>
              </a:spcAft>
              <a:buSzPts val="1800"/>
              <a:buNone/>
              <a:defRPr>
                <a:solidFill>
                  <a:srgbClr val="666666"/>
                </a:solidFill>
              </a:defRPr>
            </a:lvl4pPr>
            <a:lvl5pPr lvl="4" algn="l">
              <a:lnSpc>
                <a:spcPct val="115000"/>
              </a:lnSpc>
              <a:spcBef>
                <a:spcPts val="0"/>
              </a:spcBef>
              <a:spcAft>
                <a:spcPts val="0"/>
              </a:spcAft>
              <a:buSzPts val="1800"/>
              <a:buNone/>
              <a:defRPr>
                <a:solidFill>
                  <a:srgbClr val="666666"/>
                </a:solidFill>
              </a:defRPr>
            </a:lvl5pPr>
            <a:lvl6pPr lvl="5" algn="l">
              <a:lnSpc>
                <a:spcPct val="115000"/>
              </a:lnSpc>
              <a:spcBef>
                <a:spcPts val="0"/>
              </a:spcBef>
              <a:spcAft>
                <a:spcPts val="0"/>
              </a:spcAft>
              <a:buSzPts val="1800"/>
              <a:buNone/>
              <a:defRPr>
                <a:solidFill>
                  <a:srgbClr val="666666"/>
                </a:solidFill>
              </a:defRPr>
            </a:lvl6pPr>
            <a:lvl7pPr lvl="6" algn="l">
              <a:lnSpc>
                <a:spcPct val="115000"/>
              </a:lnSpc>
              <a:spcBef>
                <a:spcPts val="0"/>
              </a:spcBef>
              <a:spcAft>
                <a:spcPts val="0"/>
              </a:spcAft>
              <a:buSzPts val="1400"/>
              <a:buNone/>
              <a:defRPr>
                <a:solidFill>
                  <a:srgbClr val="666666"/>
                </a:solidFill>
              </a:defRPr>
            </a:lvl7pPr>
            <a:lvl8pPr lvl="7" algn="l">
              <a:lnSpc>
                <a:spcPct val="115000"/>
              </a:lnSpc>
              <a:spcBef>
                <a:spcPts val="0"/>
              </a:spcBef>
              <a:spcAft>
                <a:spcPts val="0"/>
              </a:spcAft>
              <a:buSzPts val="1400"/>
              <a:buNone/>
              <a:defRPr>
                <a:solidFill>
                  <a:srgbClr val="666666"/>
                </a:solidFill>
              </a:defRPr>
            </a:lvl8pPr>
            <a:lvl9pPr lvl="8" algn="l">
              <a:lnSpc>
                <a:spcPct val="115000"/>
              </a:lnSpc>
              <a:spcBef>
                <a:spcPts val="0"/>
              </a:spcBef>
              <a:spcAft>
                <a:spcPts val="0"/>
              </a:spcAft>
              <a:buSzPts val="1400"/>
              <a:buNone/>
              <a:defRPr>
                <a:solidFill>
                  <a:srgbClr val="666666"/>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gb3e5da9f11_0_20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7" name="Google Shape;57;gb3e5da9f11_0_20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p:txBody>
      </p:sp>
      <p:sp>
        <p:nvSpPr>
          <p:cNvPr id="58" name="Google Shape;58;gb3e5da9f11_0_20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Roboto"/>
              <a:buNone/>
              <a:defRPr b="1" i="0" sz="36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15000"/>
              </a:lnSpc>
              <a:spcBef>
                <a:spcPts val="0"/>
              </a:spcBef>
              <a:spcAft>
                <a:spcPts val="0"/>
              </a:spcAft>
              <a:buClr>
                <a:schemeClr val="dk2"/>
              </a:buClr>
              <a:buSzPts val="2400"/>
              <a:buFont typeface="Roboto"/>
              <a:buChar char="●"/>
              <a:defRPr b="0" i="0" sz="2400" u="none" cap="none" strike="noStrike">
                <a:solidFill>
                  <a:schemeClr val="dk2"/>
                </a:solidFill>
                <a:latin typeface="Roboto"/>
                <a:ea typeface="Roboto"/>
                <a:cs typeface="Roboto"/>
                <a:sym typeface="Roboto"/>
              </a:defRPr>
            </a:lvl1pPr>
            <a:lvl2pPr indent="-342900" lvl="1" marL="9144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2pPr>
            <a:lvl3pPr indent="-342900" lvl="2" marL="13716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3pPr>
            <a:lvl4pPr indent="-342900" lvl="3" marL="18288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4pPr>
            <a:lvl5pPr indent="-342900" lvl="4" marL="22860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5pPr>
            <a:lvl6pPr indent="-342900" lvl="5" marL="27432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in.gov/doe/students/indiana-academic-standards/early-learning/" TargetMode="External"/><Relationship Id="rId4" Type="http://schemas.openxmlformats.org/officeDocument/2006/relationships/hyperlink" Target="https://www.naeyc.org/resources/position-statements/dap/planning-curriculum" TargetMode="External"/><Relationship Id="rId5" Type="http://schemas.openxmlformats.org/officeDocument/2006/relationships/hyperlink" Target="https://drive.google.com/drive/folders/1idVMFKjAGin2PdYVpUTCJt5raVCpxPSs?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kparisi@cpcsc.k12.in.us" TargetMode="External"/><Relationship Id="rId4" Type="http://schemas.openxmlformats.org/officeDocument/2006/relationships/image" Target="../media/image4.jp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in.gov/doe/students/indiana-academic-standards/early-learning/" TargetMode="External"/><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a604d767c6_0_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2600"/>
              <a:t>SKBs…Assessments…and Essential Learnings…Oh My!</a:t>
            </a:r>
            <a:endParaRPr sz="2600"/>
          </a:p>
        </p:txBody>
      </p:sp>
      <p:sp>
        <p:nvSpPr>
          <p:cNvPr id="131" name="Google Shape;131;ga604d767c6_0_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28 SKBs</a:t>
            </a:r>
            <a:endParaRPr/>
          </a:p>
          <a:p>
            <a:pPr indent="-381000" lvl="0" marL="457200" rtl="0" algn="l">
              <a:lnSpc>
                <a:spcPct val="115000"/>
              </a:lnSpc>
              <a:spcBef>
                <a:spcPts val="0"/>
              </a:spcBef>
              <a:spcAft>
                <a:spcPts val="0"/>
              </a:spcAft>
              <a:buSzPts val="2400"/>
              <a:buChar char="●"/>
            </a:pPr>
            <a:r>
              <a:rPr lang="en"/>
              <a:t>Authentic and Useable Assessments</a:t>
            </a:r>
            <a:endParaRPr/>
          </a:p>
          <a:p>
            <a:pPr indent="-381000" lvl="0" marL="457200" rtl="0" algn="l">
              <a:lnSpc>
                <a:spcPct val="115000"/>
              </a:lnSpc>
              <a:spcBef>
                <a:spcPts val="0"/>
              </a:spcBef>
              <a:spcAft>
                <a:spcPts val="0"/>
              </a:spcAft>
              <a:buSzPts val="2400"/>
              <a:buChar char="●"/>
            </a:pPr>
            <a:r>
              <a:rPr lang="en"/>
              <a:t>How do we get it all in?</a:t>
            </a:r>
            <a:endParaRPr/>
          </a:p>
        </p:txBody>
      </p:sp>
      <p:sp>
        <p:nvSpPr>
          <p:cNvPr id="132" name="Google Shape;132;ga604d767c6_0_5"/>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5988be3f02_0_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2600"/>
              <a:t>Mapping it all out</a:t>
            </a:r>
            <a:endParaRPr sz="2600"/>
          </a:p>
        </p:txBody>
      </p:sp>
      <p:sp>
        <p:nvSpPr>
          <p:cNvPr id="138" name="Google Shape;138;g15988be3f02_0_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
        <p:nvSpPr>
          <p:cNvPr id="139" name="Google Shape;139;g15988be3f02_0_3"/>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0" name="Google Shape;140;g15988be3f02_0_3"/>
          <p:cNvPicPr preferRelativeResize="0"/>
          <p:nvPr/>
        </p:nvPicPr>
        <p:blipFill>
          <a:blip r:embed="rId3">
            <a:alphaModFix/>
          </a:blip>
          <a:stretch>
            <a:fillRect/>
          </a:stretch>
        </p:blipFill>
        <p:spPr>
          <a:xfrm>
            <a:off x="3236070" y="1203575"/>
            <a:ext cx="2231350" cy="2940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5988be3f02_0_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
        <p:nvSpPr>
          <p:cNvPr id="146" name="Google Shape;146;g15988be3f02_0_10"/>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7" name="Google Shape;147;g15988be3f02_0_10"/>
          <p:cNvPicPr preferRelativeResize="0"/>
          <p:nvPr/>
        </p:nvPicPr>
        <p:blipFill>
          <a:blip r:embed="rId3">
            <a:alphaModFix/>
          </a:blip>
          <a:stretch>
            <a:fillRect/>
          </a:stretch>
        </p:blipFill>
        <p:spPr>
          <a:xfrm>
            <a:off x="115825" y="73150"/>
            <a:ext cx="4628374" cy="2580275"/>
          </a:xfrm>
          <a:prstGeom prst="rect">
            <a:avLst/>
          </a:prstGeom>
          <a:noFill/>
          <a:ln>
            <a:noFill/>
          </a:ln>
        </p:spPr>
      </p:pic>
      <p:pic>
        <p:nvPicPr>
          <p:cNvPr id="148" name="Google Shape;148;g15988be3f02_0_10"/>
          <p:cNvPicPr preferRelativeResize="0"/>
          <p:nvPr/>
        </p:nvPicPr>
        <p:blipFill>
          <a:blip r:embed="rId4">
            <a:alphaModFix/>
          </a:blip>
          <a:stretch>
            <a:fillRect/>
          </a:stretch>
        </p:blipFill>
        <p:spPr>
          <a:xfrm>
            <a:off x="2814550" y="2653425"/>
            <a:ext cx="4063976" cy="23202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5988be3f02_0_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
        <p:nvSpPr>
          <p:cNvPr id="154" name="Google Shape;154;g15988be3f02_0_19"/>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5" name="Google Shape;155;g15988be3f02_0_19"/>
          <p:cNvPicPr preferRelativeResize="0"/>
          <p:nvPr/>
        </p:nvPicPr>
        <p:blipFill>
          <a:blip r:embed="rId3">
            <a:alphaModFix/>
          </a:blip>
          <a:stretch>
            <a:fillRect/>
          </a:stretch>
        </p:blipFill>
        <p:spPr>
          <a:xfrm>
            <a:off x="161925" y="134600"/>
            <a:ext cx="4410074" cy="2447952"/>
          </a:xfrm>
          <a:prstGeom prst="rect">
            <a:avLst/>
          </a:prstGeom>
          <a:noFill/>
          <a:ln>
            <a:noFill/>
          </a:ln>
        </p:spPr>
      </p:pic>
      <p:pic>
        <p:nvPicPr>
          <p:cNvPr id="156" name="Google Shape;156;g15988be3f02_0_19"/>
          <p:cNvPicPr preferRelativeResize="0"/>
          <p:nvPr/>
        </p:nvPicPr>
        <p:blipFill>
          <a:blip r:embed="rId4">
            <a:alphaModFix/>
          </a:blip>
          <a:stretch>
            <a:fillRect/>
          </a:stretch>
        </p:blipFill>
        <p:spPr>
          <a:xfrm>
            <a:off x="4645606" y="1610025"/>
            <a:ext cx="4498399" cy="2578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5988be3f02_0_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
        <p:nvSpPr>
          <p:cNvPr id="162" name="Google Shape;162;g15988be3f02_0_38"/>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g15988be3f02_0_38"/>
          <p:cNvPicPr preferRelativeResize="0"/>
          <p:nvPr/>
        </p:nvPicPr>
        <p:blipFill>
          <a:blip r:embed="rId3">
            <a:alphaModFix/>
          </a:blip>
          <a:stretch>
            <a:fillRect/>
          </a:stretch>
        </p:blipFill>
        <p:spPr>
          <a:xfrm>
            <a:off x="110828" y="107675"/>
            <a:ext cx="4211875" cy="2515174"/>
          </a:xfrm>
          <a:prstGeom prst="rect">
            <a:avLst/>
          </a:prstGeom>
          <a:noFill/>
          <a:ln>
            <a:noFill/>
          </a:ln>
        </p:spPr>
      </p:pic>
      <p:pic>
        <p:nvPicPr>
          <p:cNvPr id="164" name="Google Shape;164;g15988be3f02_0_38"/>
          <p:cNvPicPr preferRelativeResize="0"/>
          <p:nvPr/>
        </p:nvPicPr>
        <p:blipFill>
          <a:blip r:embed="rId4">
            <a:alphaModFix/>
          </a:blip>
          <a:stretch>
            <a:fillRect/>
          </a:stretch>
        </p:blipFill>
        <p:spPr>
          <a:xfrm>
            <a:off x="4571994" y="1749000"/>
            <a:ext cx="4289376" cy="2439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5988be3f02_0_31"/>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0" name="Google Shape;170;g15988be3f02_0_31"/>
          <p:cNvPicPr preferRelativeResize="0"/>
          <p:nvPr/>
        </p:nvPicPr>
        <p:blipFill>
          <a:blip r:embed="rId3">
            <a:alphaModFix/>
          </a:blip>
          <a:stretch>
            <a:fillRect/>
          </a:stretch>
        </p:blipFill>
        <p:spPr>
          <a:xfrm>
            <a:off x="124475" y="102750"/>
            <a:ext cx="3846774" cy="3560374"/>
          </a:xfrm>
          <a:prstGeom prst="rect">
            <a:avLst/>
          </a:prstGeom>
          <a:noFill/>
          <a:ln>
            <a:noFill/>
          </a:ln>
        </p:spPr>
      </p:pic>
      <p:pic>
        <p:nvPicPr>
          <p:cNvPr id="171" name="Google Shape;171;g15988be3f02_0_31"/>
          <p:cNvPicPr preferRelativeResize="0"/>
          <p:nvPr/>
        </p:nvPicPr>
        <p:blipFill>
          <a:blip r:embed="rId4">
            <a:alphaModFix/>
          </a:blip>
          <a:stretch>
            <a:fillRect/>
          </a:stretch>
        </p:blipFill>
        <p:spPr>
          <a:xfrm>
            <a:off x="4615899" y="237500"/>
            <a:ext cx="4021525" cy="466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5988be3f02_0_26"/>
          <p:cNvSpPr txBox="1"/>
          <p:nvPr>
            <p:ph idx="1" type="body"/>
          </p:nvPr>
        </p:nvSpPr>
        <p:spPr>
          <a:xfrm>
            <a:off x="311700" y="906650"/>
            <a:ext cx="8520600" cy="351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414042"/>
                </a:solidFill>
                <a:highlight>
                  <a:srgbClr val="FFFFFF"/>
                </a:highlight>
                <a:latin typeface="Arial"/>
                <a:ea typeface="Arial"/>
                <a:cs typeface="Arial"/>
                <a:sym typeface="Arial"/>
              </a:rPr>
              <a:t>Educators use the curriculum framework in their planning to make sure there is ample attention to important learning goals and to enhance the coherence of the overall experience for children.</a:t>
            </a:r>
            <a:endParaRPr sz="1200">
              <a:solidFill>
                <a:srgbClr val="414042"/>
              </a:solidFill>
              <a:highlight>
                <a:srgbClr val="FFFFFF"/>
              </a:highlight>
              <a:latin typeface="Arial"/>
              <a:ea typeface="Arial"/>
              <a:cs typeface="Arial"/>
              <a:sym typeface="Arial"/>
            </a:endParaRPr>
          </a:p>
          <a:p>
            <a:pPr indent="0" lvl="0" marL="0" rtl="0" algn="l">
              <a:lnSpc>
                <a:spcPct val="100000"/>
              </a:lnSpc>
              <a:spcBef>
                <a:spcPts val="4500"/>
              </a:spcBef>
              <a:spcAft>
                <a:spcPts val="0"/>
              </a:spcAft>
              <a:buNone/>
            </a:pPr>
            <a:r>
              <a:rPr i="1" lang="en" sz="1200">
                <a:solidFill>
                  <a:srgbClr val="414042"/>
                </a:solidFill>
                <a:highlight>
                  <a:srgbClr val="FFFFFF"/>
                </a:highlight>
                <a:latin typeface="Arial"/>
                <a:ea typeface="Arial"/>
                <a:cs typeface="Arial"/>
                <a:sym typeface="Arial"/>
              </a:rPr>
              <a:t>Educators are familiar with the understandings and skills in each domain (physical, social, emotional, linguistic, and cognitive) that are key for the children in their group. </a:t>
            </a:r>
            <a:r>
              <a:rPr lang="en" sz="1200">
                <a:solidFill>
                  <a:srgbClr val="414042"/>
                </a:solidFill>
                <a:highlight>
                  <a:srgbClr val="FFFFFF"/>
                </a:highlight>
                <a:latin typeface="Arial"/>
                <a:ea typeface="Arial"/>
                <a:cs typeface="Arial"/>
                <a:sym typeface="Arial"/>
              </a:rPr>
              <a:t>They know how development and learning in one domain impacts the other domains and crosses subject areas. They recognize that making sure the curriculum is culturally and linguistically relevant for each child is essential for supporting all development and learning across all domains and subject areas.</a:t>
            </a:r>
            <a:endParaRPr sz="1200">
              <a:solidFill>
                <a:srgbClr val="414042"/>
              </a:solidFill>
              <a:highlight>
                <a:srgbClr val="FFFFFF"/>
              </a:highlight>
              <a:latin typeface="Arial"/>
              <a:ea typeface="Arial"/>
              <a:cs typeface="Arial"/>
              <a:sym typeface="Arial"/>
            </a:endParaRPr>
          </a:p>
          <a:p>
            <a:pPr indent="0" lvl="0" marL="0" rtl="0" algn="l">
              <a:lnSpc>
                <a:spcPct val="100000"/>
              </a:lnSpc>
              <a:spcBef>
                <a:spcPts val="4500"/>
              </a:spcBef>
              <a:spcAft>
                <a:spcPts val="0"/>
              </a:spcAft>
              <a:buNone/>
            </a:pPr>
            <a:r>
              <a:rPr i="1" lang="en" sz="1200">
                <a:solidFill>
                  <a:srgbClr val="414042"/>
                </a:solidFill>
                <a:highlight>
                  <a:srgbClr val="FFFFFF"/>
                </a:highlight>
                <a:latin typeface="Arial"/>
                <a:ea typeface="Arial"/>
                <a:cs typeface="Arial"/>
                <a:sym typeface="Arial"/>
              </a:rPr>
              <a:t>In</a:t>
            </a:r>
            <a:r>
              <a:rPr lang="en" sz="1200">
                <a:solidFill>
                  <a:srgbClr val="414042"/>
                </a:solidFill>
                <a:highlight>
                  <a:srgbClr val="FFFFFF"/>
                </a:highlight>
                <a:latin typeface="Arial"/>
                <a:ea typeface="Arial"/>
                <a:cs typeface="Arial"/>
                <a:sym typeface="Arial"/>
              </a:rPr>
              <a:t> </a:t>
            </a:r>
            <a:r>
              <a:rPr i="1" lang="en" sz="1200">
                <a:solidFill>
                  <a:srgbClr val="414042"/>
                </a:solidFill>
                <a:highlight>
                  <a:srgbClr val="FFFFFF"/>
                </a:highlight>
                <a:latin typeface="Arial"/>
                <a:ea typeface="Arial"/>
                <a:cs typeface="Arial"/>
                <a:sym typeface="Arial"/>
              </a:rPr>
              <a:t>their planning and follow-through, educators use the curriculum framework along with what they know (from their observation, documentation, and other assessment) about the children’s knowledge, interests, progress, languages, and learning needs. </a:t>
            </a:r>
            <a:r>
              <a:rPr lang="en" sz="1200">
                <a:solidFill>
                  <a:srgbClr val="414042"/>
                </a:solidFill>
                <a:highlight>
                  <a:srgbClr val="FFFFFF"/>
                </a:highlight>
                <a:latin typeface="Arial"/>
                <a:ea typeface="Arial"/>
                <a:cs typeface="Arial"/>
                <a:sym typeface="Arial"/>
              </a:rPr>
              <a:t>They carefully shape and adapt the experiences to be responsive to each child and to enable each child to reach the goals outlined in the curriculum.</a:t>
            </a:r>
            <a:endParaRPr sz="1200">
              <a:solidFill>
                <a:srgbClr val="414042"/>
              </a:solidFill>
              <a:highlight>
                <a:srgbClr val="FFFFFF"/>
              </a:highlight>
              <a:latin typeface="Arial"/>
              <a:ea typeface="Arial"/>
              <a:cs typeface="Arial"/>
              <a:sym typeface="Arial"/>
            </a:endParaRPr>
          </a:p>
          <a:p>
            <a:pPr indent="0" lvl="0" marL="457200" rtl="0" algn="l">
              <a:lnSpc>
                <a:spcPct val="115000"/>
              </a:lnSpc>
              <a:spcBef>
                <a:spcPts val="4500"/>
              </a:spcBef>
              <a:spcAft>
                <a:spcPts val="0"/>
              </a:spcAft>
              <a:buNone/>
            </a:pPr>
            <a:r>
              <a:t/>
            </a:r>
            <a:endParaRPr/>
          </a:p>
        </p:txBody>
      </p:sp>
      <p:sp>
        <p:nvSpPr>
          <p:cNvPr id="177" name="Google Shape;177;g15988be3f02_0_26"/>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15988be3f02_0_26"/>
          <p:cNvSpPr txBox="1"/>
          <p:nvPr/>
        </p:nvSpPr>
        <p:spPr>
          <a:xfrm>
            <a:off x="270150" y="228600"/>
            <a:ext cx="8603700" cy="658800"/>
          </a:xfrm>
          <a:prstGeom prst="rect">
            <a:avLst/>
          </a:prstGeom>
          <a:noFill/>
          <a:ln>
            <a:noFill/>
          </a:ln>
        </p:spPr>
        <p:txBody>
          <a:bodyPr anchorCtr="0" anchor="t" bIns="91425" lIns="91425" spcFirstLastPara="1" rIns="91425" wrap="square" tIns="91425">
            <a:spAutoFit/>
          </a:bodyPr>
          <a:lstStyle/>
          <a:p>
            <a:pPr indent="0" lvl="0" marL="165100" marR="914400" rtl="0" algn="ctr">
              <a:lnSpc>
                <a:spcPct val="120000"/>
              </a:lnSpc>
              <a:spcBef>
                <a:spcPts val="0"/>
              </a:spcBef>
              <a:spcAft>
                <a:spcPts val="1500"/>
              </a:spcAft>
              <a:buClr>
                <a:schemeClr val="accent6"/>
              </a:buClr>
              <a:buSzPts val="1100"/>
              <a:buFont typeface="Arial"/>
              <a:buNone/>
            </a:pPr>
            <a:r>
              <a:rPr lang="en">
                <a:solidFill>
                  <a:srgbClr val="FFFFFF"/>
                </a:solidFill>
                <a:highlight>
                  <a:srgbClr val="003A6C"/>
                </a:highlight>
                <a:latin typeface="Arvo"/>
                <a:ea typeface="Arvo"/>
                <a:cs typeface="Arvo"/>
                <a:sym typeface="Arvo"/>
              </a:rPr>
              <a:t>DAP: Planning and Implementing an Engaging Curriculum to Achieve Meaningful Goals …NAEYC Position Statement.</a:t>
            </a:r>
            <a:endParaRPr sz="16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5fe3b51558_0_17"/>
          <p:cNvSpPr txBox="1"/>
          <p:nvPr>
            <p:ph idx="1" type="body"/>
          </p:nvPr>
        </p:nvSpPr>
        <p:spPr>
          <a:xfrm>
            <a:off x="311700" y="441275"/>
            <a:ext cx="8520600" cy="3416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i="1" lang="en" sz="1300">
                <a:solidFill>
                  <a:srgbClr val="414042"/>
                </a:solidFill>
                <a:highlight>
                  <a:srgbClr val="FFFFFF"/>
                </a:highlight>
                <a:latin typeface="Arial"/>
                <a:ea typeface="Arial"/>
                <a:cs typeface="Arial"/>
                <a:sym typeface="Arial"/>
              </a:rPr>
              <a:t>In determining the sequence and pace of learning experiences, educators consider the learning progressions that children typically follow, including the typical sequences in which skills and concepts develop. </a:t>
            </a:r>
            <a:r>
              <a:rPr lang="en" sz="1300">
                <a:solidFill>
                  <a:srgbClr val="414042"/>
                </a:solidFill>
                <a:highlight>
                  <a:srgbClr val="FFFFFF"/>
                </a:highlight>
                <a:latin typeface="Arial"/>
                <a:ea typeface="Arial"/>
                <a:cs typeface="Arial"/>
                <a:sym typeface="Arial"/>
              </a:rPr>
              <a:t>To maximize language development, educators recognize differences in developmental progressions for monolingual, bilingual, and multilingual children and support the development of multilingualism. Educators use these progressions with an eye toward helping each child progress in all areas, and they make adaptations as needed for individual children. When children’s experiences have not matched the expectations for schooling, educators can both work to change inappropriate expectations and adapt the curriculum to build on children’s strengths and help them gain skills and knowledge. Such adaptations should maintain children’s agency; children can be partners with educators in guiding their learning, which reinforces high expectations and beliefs (on the part of both the child and the educator) in that child’s potential.</a:t>
            </a:r>
            <a:endParaRPr sz="1300">
              <a:solidFill>
                <a:srgbClr val="414042"/>
              </a:solidFill>
              <a:highlight>
                <a:srgbClr val="FFFFFF"/>
              </a:highlight>
              <a:latin typeface="Arial"/>
              <a:ea typeface="Arial"/>
              <a:cs typeface="Arial"/>
              <a:sym typeface="Arial"/>
            </a:endParaRPr>
          </a:p>
          <a:p>
            <a:pPr indent="0" lvl="0" marL="457200" rtl="0" algn="l">
              <a:spcBef>
                <a:spcPts val="2400"/>
              </a:spcBef>
              <a:spcAft>
                <a:spcPts val="0"/>
              </a:spcAft>
              <a:buNone/>
            </a:pPr>
            <a:r>
              <a:rPr lang="en" sz="1300">
                <a:solidFill>
                  <a:srgbClr val="414042"/>
                </a:solidFill>
                <a:highlight>
                  <a:srgbClr val="FFFFFF"/>
                </a:highlight>
                <a:latin typeface="Arial"/>
                <a:ea typeface="Arial"/>
                <a:cs typeface="Arial"/>
                <a:sym typeface="Arial"/>
              </a:rPr>
              <a:t>https://www.naeyc.org/resources/position-statements/dap/planning-curriculum</a:t>
            </a:r>
            <a:endParaRPr sz="1300">
              <a:solidFill>
                <a:srgbClr val="414042"/>
              </a:solidFill>
              <a:highlight>
                <a:srgbClr val="FFFFFF"/>
              </a:highlight>
              <a:latin typeface="Arial"/>
              <a:ea typeface="Arial"/>
              <a:cs typeface="Arial"/>
              <a:sym typeface="Arial"/>
            </a:endParaRPr>
          </a:p>
          <a:p>
            <a:pPr indent="0" lvl="0" marL="457200" rtl="0" algn="l">
              <a:spcBef>
                <a:spcPts val="2400"/>
              </a:spcBef>
              <a:spcAft>
                <a:spcPts val="0"/>
              </a:spcAft>
              <a:buNone/>
            </a:pPr>
            <a:r>
              <a:t/>
            </a:r>
            <a:endParaRPr sz="1300">
              <a:solidFill>
                <a:srgbClr val="414042"/>
              </a:solidFill>
              <a:highlight>
                <a:srgbClr val="FFFFFF"/>
              </a:highlight>
              <a:latin typeface="Arial"/>
              <a:ea typeface="Arial"/>
              <a:cs typeface="Arial"/>
              <a:sym typeface="Arial"/>
            </a:endParaRPr>
          </a:p>
          <a:p>
            <a:pPr indent="0" lvl="0" marL="457200" rtl="0" algn="l">
              <a:lnSpc>
                <a:spcPct val="115000"/>
              </a:lnSpc>
              <a:spcBef>
                <a:spcPts val="2400"/>
              </a:spcBef>
              <a:spcAft>
                <a:spcPts val="0"/>
              </a:spcAft>
              <a:buNone/>
            </a:pPr>
            <a:r>
              <a:t/>
            </a:r>
            <a:endParaRPr/>
          </a:p>
        </p:txBody>
      </p:sp>
      <p:sp>
        <p:nvSpPr>
          <p:cNvPr id="184" name="Google Shape;184;g15fe3b51558_0_17"/>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5fe3b51558_0_26"/>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0" name="Google Shape;190;g15fe3b51558_0_26"/>
          <p:cNvPicPr preferRelativeResize="0"/>
          <p:nvPr/>
        </p:nvPicPr>
        <p:blipFill>
          <a:blip r:embed="rId3">
            <a:alphaModFix/>
          </a:blip>
          <a:stretch>
            <a:fillRect/>
          </a:stretch>
        </p:blipFill>
        <p:spPr>
          <a:xfrm>
            <a:off x="2576350" y="152400"/>
            <a:ext cx="3870017" cy="48387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5d5a4996cd_0_29"/>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15d5a4996cd_0_29"/>
          <p:cNvSpPr txBox="1"/>
          <p:nvPr/>
        </p:nvSpPr>
        <p:spPr>
          <a:xfrm>
            <a:off x="586375" y="473425"/>
            <a:ext cx="4491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chemeClr val="dk1"/>
                </a:solidFill>
                <a:latin typeface="Roboto"/>
                <a:ea typeface="Roboto"/>
                <a:cs typeface="Roboto"/>
                <a:sym typeface="Roboto"/>
              </a:rPr>
              <a:t>References</a:t>
            </a:r>
            <a:endParaRPr>
              <a:latin typeface="Roboto"/>
              <a:ea typeface="Roboto"/>
              <a:cs typeface="Roboto"/>
              <a:sym typeface="Roboto"/>
            </a:endParaRPr>
          </a:p>
        </p:txBody>
      </p:sp>
      <p:sp>
        <p:nvSpPr>
          <p:cNvPr id="197" name="Google Shape;197;g15d5a4996cd_0_29"/>
          <p:cNvSpPr txBox="1"/>
          <p:nvPr/>
        </p:nvSpPr>
        <p:spPr>
          <a:xfrm>
            <a:off x="690375" y="1400000"/>
            <a:ext cx="5162400" cy="2145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Char char="●"/>
            </a:pPr>
            <a:r>
              <a:rPr lang="en" u="sng">
                <a:solidFill>
                  <a:schemeClr val="hlink"/>
                </a:solidFill>
                <a:hlinkClick r:id="rId3"/>
              </a:rPr>
              <a:t>https://www.in.gov/doe/students/indiana-academic-standards/early-learning/</a:t>
            </a:r>
            <a:endParaRPr u="sng">
              <a:solidFill>
                <a:schemeClr val="hlink"/>
              </a:solidFill>
            </a:endParaRPr>
          </a:p>
          <a:p>
            <a:pPr indent="0" lvl="0" marL="457200" rtl="0" algn="l">
              <a:lnSpc>
                <a:spcPct val="115000"/>
              </a:lnSpc>
              <a:spcBef>
                <a:spcPts val="0"/>
              </a:spcBef>
              <a:spcAft>
                <a:spcPts val="0"/>
              </a:spcAft>
              <a:buNone/>
            </a:pPr>
            <a:r>
              <a:t/>
            </a:r>
            <a:endParaRPr u="sng">
              <a:solidFill>
                <a:schemeClr val="hlink"/>
              </a:solidFill>
            </a:endParaRPr>
          </a:p>
          <a:p>
            <a:pPr indent="-317500" lvl="0" marL="457200" rtl="0" algn="l">
              <a:lnSpc>
                <a:spcPct val="115000"/>
              </a:lnSpc>
              <a:spcBef>
                <a:spcPts val="0"/>
              </a:spcBef>
              <a:spcAft>
                <a:spcPts val="0"/>
              </a:spcAft>
              <a:buClr>
                <a:schemeClr val="hlink"/>
              </a:buClr>
              <a:buSzPts val="1400"/>
              <a:buChar char="●"/>
            </a:pPr>
            <a:r>
              <a:rPr lang="en" sz="1300" u="sng">
                <a:solidFill>
                  <a:schemeClr val="hlink"/>
                </a:solidFill>
                <a:highlight>
                  <a:schemeClr val="lt1"/>
                </a:highlight>
                <a:hlinkClick r:id="rId4"/>
              </a:rPr>
              <a:t>https://www.naeyc.org/resources/position-statements/dap/planning-curriculum</a:t>
            </a:r>
            <a:endParaRPr u="sng">
              <a:solidFill>
                <a:schemeClr val="hlink"/>
              </a:solidFill>
            </a:endParaRPr>
          </a:p>
          <a:p>
            <a:pPr indent="-317500" lvl="0" marL="457200" rtl="0" algn="l">
              <a:spcBef>
                <a:spcPts val="2400"/>
              </a:spcBef>
              <a:spcAft>
                <a:spcPts val="0"/>
              </a:spcAft>
              <a:buSzPts val="1400"/>
              <a:buFont typeface="Roboto"/>
              <a:buChar char="●"/>
            </a:pPr>
            <a:r>
              <a:rPr lang="en" u="sng">
                <a:solidFill>
                  <a:schemeClr val="hlink"/>
                </a:solidFill>
                <a:latin typeface="Roboto"/>
                <a:ea typeface="Roboto"/>
                <a:cs typeface="Roboto"/>
                <a:sym typeface="Roboto"/>
                <a:hlinkClick r:id="rId5"/>
              </a:rPr>
              <a:t>Clark-Pleasant Early Learning Center Documents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150c4442d8f_0_0"/>
          <p:cNvSpPr txBox="1"/>
          <p:nvPr>
            <p:ph type="title"/>
          </p:nvPr>
        </p:nvSpPr>
        <p:spPr>
          <a:xfrm>
            <a:off x="311700" y="64025"/>
            <a:ext cx="5791800" cy="1243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sz="2850">
                <a:solidFill>
                  <a:schemeClr val="accent6"/>
                </a:solidFill>
                <a:highlight>
                  <a:srgbClr val="FFFFFF"/>
                </a:highlight>
                <a:latin typeface="Arial"/>
                <a:ea typeface="Arial"/>
                <a:cs typeface="Arial"/>
                <a:sym typeface="Arial"/>
              </a:rPr>
              <a:t>Curriculum Mapping in the Early Childhood Classroom</a:t>
            </a:r>
            <a:endParaRPr sz="5600">
              <a:solidFill>
                <a:srgbClr val="147B90"/>
              </a:solidFill>
            </a:endParaRPr>
          </a:p>
        </p:txBody>
      </p:sp>
      <p:sp>
        <p:nvSpPr>
          <p:cNvPr id="68" name="Google Shape;68;g150c4442d8f_0_0"/>
          <p:cNvSpPr txBox="1"/>
          <p:nvPr>
            <p:ph idx="1" type="body"/>
          </p:nvPr>
        </p:nvSpPr>
        <p:spPr>
          <a:xfrm>
            <a:off x="1170425" y="1720675"/>
            <a:ext cx="4373400" cy="19440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SzPts val="2400"/>
              <a:buNone/>
            </a:pPr>
            <a:r>
              <a:rPr lang="en" sz="2500">
                <a:solidFill>
                  <a:schemeClr val="dk1"/>
                </a:solidFill>
              </a:rPr>
              <a:t>Kristin Parisi</a:t>
            </a:r>
            <a:endParaRPr sz="2500">
              <a:solidFill>
                <a:schemeClr val="dk1"/>
              </a:solidFill>
            </a:endParaRPr>
          </a:p>
          <a:p>
            <a:pPr indent="0" lvl="0" marL="0" rtl="0" algn="r">
              <a:lnSpc>
                <a:spcPct val="90000"/>
              </a:lnSpc>
              <a:spcBef>
                <a:spcPts val="0"/>
              </a:spcBef>
              <a:spcAft>
                <a:spcPts val="0"/>
              </a:spcAft>
              <a:buSzPts val="2400"/>
              <a:buNone/>
            </a:pPr>
            <a:r>
              <a:rPr lang="en" sz="2500">
                <a:solidFill>
                  <a:schemeClr val="dk1"/>
                </a:solidFill>
              </a:rPr>
              <a:t>Director, Clark-Pleasant Early Learning Center</a:t>
            </a:r>
            <a:endParaRPr sz="2500">
              <a:solidFill>
                <a:schemeClr val="dk1"/>
              </a:solidFill>
            </a:endParaRPr>
          </a:p>
          <a:p>
            <a:pPr indent="0" lvl="0" marL="0" rtl="0" algn="r">
              <a:lnSpc>
                <a:spcPct val="90000"/>
              </a:lnSpc>
              <a:spcBef>
                <a:spcPts val="0"/>
              </a:spcBef>
              <a:spcAft>
                <a:spcPts val="0"/>
              </a:spcAft>
              <a:buSzPts val="2400"/>
              <a:buNone/>
            </a:pPr>
            <a:r>
              <a:rPr lang="en" sz="2500" u="sng">
                <a:solidFill>
                  <a:schemeClr val="hlink"/>
                </a:solidFill>
                <a:hlinkClick r:id="rId3"/>
              </a:rPr>
              <a:t>kparisi@cpcsc.k12.in.us</a:t>
            </a:r>
            <a:endParaRPr sz="2500">
              <a:solidFill>
                <a:schemeClr val="dk1"/>
              </a:solidFill>
            </a:endParaRPr>
          </a:p>
          <a:p>
            <a:pPr indent="0" lvl="0" marL="0" rtl="0" algn="r">
              <a:lnSpc>
                <a:spcPct val="100000"/>
              </a:lnSpc>
              <a:spcBef>
                <a:spcPts val="0"/>
              </a:spcBef>
              <a:spcAft>
                <a:spcPts val="0"/>
              </a:spcAft>
              <a:buClr>
                <a:schemeClr val="accent6"/>
              </a:buClr>
              <a:buSzPts val="1100"/>
              <a:buFont typeface="Arial"/>
              <a:buNone/>
            </a:pPr>
            <a:r>
              <a:rPr lang="en" sz="2500">
                <a:solidFill>
                  <a:schemeClr val="dk1"/>
                </a:solidFill>
              </a:rPr>
              <a:t>@KristinParisi</a:t>
            </a:r>
            <a:endParaRPr sz="2500">
              <a:solidFill>
                <a:schemeClr val="dk1"/>
              </a:solidFill>
            </a:endParaRPr>
          </a:p>
          <a:p>
            <a:pPr indent="0" lvl="0" marL="0" rtl="0" algn="r">
              <a:lnSpc>
                <a:spcPct val="100000"/>
              </a:lnSpc>
              <a:spcBef>
                <a:spcPts val="0"/>
              </a:spcBef>
              <a:spcAft>
                <a:spcPts val="0"/>
              </a:spcAft>
              <a:buClr>
                <a:schemeClr val="accent6"/>
              </a:buClr>
              <a:buSzPts val="1100"/>
              <a:buFont typeface="Arial"/>
              <a:buNone/>
            </a:pPr>
            <a:r>
              <a:rPr lang="en" sz="2500">
                <a:solidFill>
                  <a:schemeClr val="dk1"/>
                </a:solidFill>
              </a:rPr>
              <a:t>@YOUR_CPELC</a:t>
            </a:r>
            <a:endParaRPr sz="2500">
              <a:solidFill>
                <a:schemeClr val="dk1"/>
              </a:solidFill>
            </a:endParaRPr>
          </a:p>
          <a:p>
            <a:pPr indent="0" lvl="0" marL="0" rtl="0" algn="l">
              <a:lnSpc>
                <a:spcPct val="115000"/>
              </a:lnSpc>
              <a:spcBef>
                <a:spcPts val="0"/>
              </a:spcBef>
              <a:spcAft>
                <a:spcPts val="1600"/>
              </a:spcAft>
              <a:buSzPts val="2400"/>
              <a:buNone/>
            </a:pPr>
            <a:r>
              <a:t/>
            </a:r>
            <a:endParaRPr/>
          </a:p>
        </p:txBody>
      </p:sp>
      <p:sp>
        <p:nvSpPr>
          <p:cNvPr id="69" name="Google Shape;69;g150c4442d8f_0_0"/>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0" name="Google Shape;70;g150c4442d8f_0_0"/>
          <p:cNvPicPr preferRelativeResize="0"/>
          <p:nvPr/>
        </p:nvPicPr>
        <p:blipFill rotWithShape="1">
          <a:blip r:embed="rId4">
            <a:alphaModFix/>
          </a:blip>
          <a:srcRect b="0" l="0" r="0" t="0"/>
          <a:stretch/>
        </p:blipFill>
        <p:spPr>
          <a:xfrm>
            <a:off x="5878375" y="1373900"/>
            <a:ext cx="2831676" cy="2831676"/>
          </a:xfrm>
          <a:prstGeom prst="rect">
            <a:avLst/>
          </a:prstGeom>
          <a:noFill/>
          <a:ln>
            <a:noFill/>
          </a:ln>
        </p:spPr>
      </p:pic>
      <p:pic>
        <p:nvPicPr>
          <p:cNvPr id="71" name="Google Shape;71;g150c4442d8f_0_0"/>
          <p:cNvPicPr preferRelativeResize="0"/>
          <p:nvPr/>
        </p:nvPicPr>
        <p:blipFill rotWithShape="1">
          <a:blip r:embed="rId5">
            <a:alphaModFix/>
          </a:blip>
          <a:srcRect b="23811" l="14286" r="12372" t="19045"/>
          <a:stretch/>
        </p:blipFill>
        <p:spPr>
          <a:xfrm>
            <a:off x="8164380" y="4380300"/>
            <a:ext cx="979620" cy="76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50c4442d8f_0_61"/>
          <p:cNvSpPr txBox="1"/>
          <p:nvPr>
            <p:ph idx="1" type="body"/>
          </p:nvPr>
        </p:nvSpPr>
        <p:spPr>
          <a:xfrm>
            <a:off x="6227550" y="2825475"/>
            <a:ext cx="2817600" cy="141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600"/>
              <a:buNone/>
            </a:pPr>
            <a:r>
              <a:rPr lang="en" sz="2000"/>
              <a:t>Kristin Parisi</a:t>
            </a:r>
            <a:endParaRPr sz="2000"/>
          </a:p>
          <a:p>
            <a:pPr indent="0" lvl="0" marL="0" rtl="0" algn="ctr">
              <a:lnSpc>
                <a:spcPct val="115000"/>
              </a:lnSpc>
              <a:spcBef>
                <a:spcPts val="0"/>
              </a:spcBef>
              <a:spcAft>
                <a:spcPts val="0"/>
              </a:spcAft>
              <a:buSzPts val="1600"/>
              <a:buNone/>
            </a:pPr>
            <a:r>
              <a:rPr b="0" lang="en"/>
              <a:t>@kristinparisi</a:t>
            </a:r>
            <a:endParaRPr b="0"/>
          </a:p>
          <a:p>
            <a:pPr indent="0" lvl="0" marL="0" rtl="0" algn="ctr">
              <a:lnSpc>
                <a:spcPct val="115000"/>
              </a:lnSpc>
              <a:spcBef>
                <a:spcPts val="0"/>
              </a:spcBef>
              <a:spcAft>
                <a:spcPts val="0"/>
              </a:spcAft>
              <a:buSzPts val="1600"/>
              <a:buNone/>
            </a:pPr>
            <a:r>
              <a:rPr b="0" lang="en"/>
              <a:t>kparisi@cpcsc.k12.in.us</a:t>
            </a:r>
            <a:endParaRPr b="0"/>
          </a:p>
        </p:txBody>
      </p:sp>
      <p:sp>
        <p:nvSpPr>
          <p:cNvPr id="203" name="Google Shape;203;g150c4442d8f_0_61"/>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4" name="Google Shape;204;g150c4442d8f_0_61"/>
          <p:cNvPicPr preferRelativeResize="0"/>
          <p:nvPr/>
        </p:nvPicPr>
        <p:blipFill rotWithShape="1">
          <a:blip r:embed="rId3">
            <a:alphaModFix/>
          </a:blip>
          <a:srcRect b="0" l="0" r="0" t="0"/>
          <a:stretch/>
        </p:blipFill>
        <p:spPr>
          <a:xfrm flipH="1">
            <a:off x="6625951" y="216375"/>
            <a:ext cx="2020799" cy="2020799"/>
          </a:xfrm>
          <a:prstGeom prst="rect">
            <a:avLst/>
          </a:prstGeom>
          <a:noFill/>
          <a:ln>
            <a:noFill/>
          </a:ln>
        </p:spPr>
      </p:pic>
      <p:pic>
        <p:nvPicPr>
          <p:cNvPr id="205" name="Google Shape;205;g150c4442d8f_0_61"/>
          <p:cNvPicPr preferRelativeResize="0"/>
          <p:nvPr/>
        </p:nvPicPr>
        <p:blipFill rotWithShape="1">
          <a:blip r:embed="rId4">
            <a:alphaModFix/>
          </a:blip>
          <a:srcRect b="23811" l="14286" r="12372" t="19045"/>
          <a:stretch/>
        </p:blipFill>
        <p:spPr>
          <a:xfrm>
            <a:off x="8164380" y="4380300"/>
            <a:ext cx="979620" cy="763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d9d7770ed6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Thank you for attending!</a:t>
            </a:r>
            <a:endParaRPr/>
          </a:p>
        </p:txBody>
      </p:sp>
      <p:sp>
        <p:nvSpPr>
          <p:cNvPr id="211" name="Google Shape;211;gd9d7770ed6_0_0"/>
          <p:cNvSpPr txBox="1"/>
          <p:nvPr>
            <p:ph idx="1" type="body"/>
          </p:nvPr>
        </p:nvSpPr>
        <p:spPr>
          <a:xfrm>
            <a:off x="311700" y="1152475"/>
            <a:ext cx="8520600" cy="123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lang="en"/>
              <a:t>Please complete the short feedback survey on the screen.</a:t>
            </a:r>
            <a:endParaRPr/>
          </a:p>
          <a:p>
            <a:pPr indent="0" lvl="0" marL="0" rtl="0" algn="l">
              <a:lnSpc>
                <a:spcPct val="115000"/>
              </a:lnSpc>
              <a:spcBef>
                <a:spcPts val="0"/>
              </a:spcBef>
              <a:spcAft>
                <a:spcPts val="0"/>
              </a:spcAft>
              <a:buSzPts val="2400"/>
              <a:buNone/>
            </a:pPr>
            <a:r>
              <a:t/>
            </a:r>
            <a:endParaRPr/>
          </a:p>
          <a:p>
            <a:pPr indent="0" lvl="0" marL="0" rtl="0" algn="l">
              <a:lnSpc>
                <a:spcPct val="115000"/>
              </a:lnSpc>
              <a:spcBef>
                <a:spcPts val="0"/>
              </a:spcBef>
              <a:spcAft>
                <a:spcPts val="0"/>
              </a:spcAft>
              <a:buSzPts val="2400"/>
              <a:buNone/>
            </a:pPr>
            <a:r>
              <a:rPr lang="en"/>
              <a:t>Don’t forget to download your PGP Certificate from the webcast toolbar. </a:t>
            </a:r>
            <a:endParaRPr/>
          </a:p>
        </p:txBody>
      </p:sp>
      <p:pic>
        <p:nvPicPr>
          <p:cNvPr id="212" name="Google Shape;212;gd9d7770ed6_0_0"/>
          <p:cNvPicPr preferRelativeResize="0"/>
          <p:nvPr/>
        </p:nvPicPr>
        <p:blipFill rotWithShape="1">
          <a:blip r:embed="rId3">
            <a:alphaModFix/>
          </a:blip>
          <a:srcRect b="0" l="0" r="0" t="0"/>
          <a:stretch/>
        </p:blipFill>
        <p:spPr>
          <a:xfrm>
            <a:off x="3168925" y="3118950"/>
            <a:ext cx="3676650" cy="1000125"/>
          </a:xfrm>
          <a:prstGeom prst="rect">
            <a:avLst/>
          </a:prstGeom>
          <a:noFill/>
          <a:ln>
            <a:noFill/>
          </a:ln>
        </p:spPr>
      </p:pic>
      <p:sp>
        <p:nvSpPr>
          <p:cNvPr id="213" name="Google Shape;213;gd9d7770ed6_0_0"/>
          <p:cNvSpPr/>
          <p:nvPr/>
        </p:nvSpPr>
        <p:spPr>
          <a:xfrm>
            <a:off x="5928525" y="3195200"/>
            <a:ext cx="786900" cy="8325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Arial"/>
              <a:ea typeface="Arial"/>
              <a:cs typeface="Arial"/>
              <a:sym typeface="Arial"/>
            </a:endParaRPr>
          </a:p>
        </p:txBody>
      </p:sp>
      <p:sp>
        <p:nvSpPr>
          <p:cNvPr id="214" name="Google Shape;214;gd9d7770ed6_0_0"/>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b3e5da9f11_0_106"/>
          <p:cNvSpPr txBox="1"/>
          <p:nvPr>
            <p:ph idx="1" type="body"/>
          </p:nvPr>
        </p:nvSpPr>
        <p:spPr>
          <a:xfrm>
            <a:off x="356425" y="409700"/>
            <a:ext cx="8688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Hello and welcome to our session, Comfort in Curriculum Choices for Early Childhood Home-based Providers. I am Kristin Parisi, Director of Clark-Pleasant Early Learning Center. Thank you for joining me/us at Keep Indiana Learning.</a:t>
            </a:r>
            <a:endParaRPr sz="1000">
              <a:solidFill>
                <a:schemeClr val="dk1"/>
              </a:solidFill>
            </a:endParaRPr>
          </a:p>
          <a:p>
            <a:pPr indent="0" lvl="0" marL="0" rtl="0" algn="l">
              <a:lnSpc>
                <a:spcPct val="115000"/>
              </a:lnSpc>
              <a:spcBef>
                <a:spcPts val="0"/>
              </a:spcBef>
              <a:spcAft>
                <a:spcPts val="0"/>
              </a:spcAft>
              <a:buClr>
                <a:schemeClr val="accent6"/>
              </a:buClr>
              <a:buSzPts val="1100"/>
              <a:buFont typeface="Arial"/>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Before we get started, a few quick notes about this ON24 platform.  You can resize, move, and minimize all the windows on the screen to best suit your learning style.</a:t>
            </a:r>
            <a:endParaRPr sz="1000">
              <a:solidFill>
                <a:schemeClr val="dk1"/>
              </a:solidFill>
            </a:endParaRPr>
          </a:p>
          <a:p>
            <a:pPr indent="0" lvl="0" marL="0" rtl="0" algn="l">
              <a:lnSpc>
                <a:spcPct val="115000"/>
              </a:lnSpc>
              <a:spcBef>
                <a:spcPts val="0"/>
              </a:spcBef>
              <a:spcAft>
                <a:spcPts val="0"/>
              </a:spcAft>
              <a:buClr>
                <a:schemeClr val="accent6"/>
              </a:buClr>
              <a:buSzPts val="1100"/>
              <a:buFont typeface="Arial"/>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When I share my screen to demonstrate a tool or resource, you may want to maximize this video window. Click the four arrows at the top of this window to go to full screen, and click the escape button on your keyboard to exit full screen. If you are watching this on a mobile device or tablet, you can pinch and zoom to increase the size.</a:t>
            </a:r>
            <a:endParaRPr sz="1000">
              <a:solidFill>
                <a:schemeClr val="dk1"/>
              </a:solidFill>
            </a:endParaRPr>
          </a:p>
          <a:p>
            <a:pPr indent="0" lvl="0" marL="0" rtl="0" algn="l">
              <a:lnSpc>
                <a:spcPct val="115000"/>
              </a:lnSpc>
              <a:spcBef>
                <a:spcPts val="0"/>
              </a:spcBef>
              <a:spcAft>
                <a:spcPts val="0"/>
              </a:spcAft>
              <a:buClr>
                <a:schemeClr val="accent6"/>
              </a:buClr>
              <a:buSzPts val="1100"/>
              <a:buFont typeface="Arial"/>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The slides and resources mentioned in the session can be accessed in the Related Content box. If you do not see the Related Content box, you can click on the checklist icon from the toolbar. Feel free to pause the video as needed.</a:t>
            </a:r>
            <a:endParaRPr sz="1000">
              <a:solidFill>
                <a:schemeClr val="dk1"/>
              </a:solidFill>
            </a:endParaRPr>
          </a:p>
          <a:p>
            <a:pPr indent="0" lvl="0" marL="0" rtl="0" algn="l">
              <a:lnSpc>
                <a:spcPct val="115000"/>
              </a:lnSpc>
              <a:spcBef>
                <a:spcPts val="0"/>
              </a:spcBef>
              <a:spcAft>
                <a:spcPts val="0"/>
              </a:spcAft>
              <a:buClr>
                <a:schemeClr val="accent6"/>
              </a:buClr>
              <a:buSzPts val="1100"/>
              <a:buFont typeface="Arial"/>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You can ask questions throughout the session using the Q&amp;A tool from the toolbar. If this is an On Demand session, those questions will be sent to me via email and I will respond back to you at the email you used for registration.</a:t>
            </a:r>
            <a:endParaRPr sz="1000">
              <a:solidFill>
                <a:schemeClr val="dk1"/>
              </a:solidFill>
            </a:endParaRPr>
          </a:p>
          <a:p>
            <a:pPr indent="0" lvl="0" marL="0" rtl="0" algn="l">
              <a:lnSpc>
                <a:spcPct val="115000"/>
              </a:lnSpc>
              <a:spcBef>
                <a:spcPts val="0"/>
              </a:spcBef>
              <a:spcAft>
                <a:spcPts val="0"/>
              </a:spcAft>
              <a:buClr>
                <a:schemeClr val="accent6"/>
              </a:buClr>
              <a:buSzPts val="1100"/>
              <a:buFont typeface="Arial"/>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If you would like to share this session with a colleague, please click the share button in the toolbar. At the end of this session you will be prompted to complete a short survey. You can also access the survey at anytime by clicking on the hand/survey icon in the toolbar.</a:t>
            </a:r>
            <a:endParaRPr sz="1000">
              <a:solidFill>
                <a:schemeClr val="dk1"/>
              </a:solidFill>
            </a:endParaRPr>
          </a:p>
          <a:p>
            <a:pPr indent="0" lvl="0" marL="0" rtl="0" algn="l">
              <a:lnSpc>
                <a:spcPct val="115000"/>
              </a:lnSpc>
              <a:spcBef>
                <a:spcPts val="0"/>
              </a:spcBef>
              <a:spcAft>
                <a:spcPts val="0"/>
              </a:spcAft>
              <a:buClr>
                <a:schemeClr val="accent6"/>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accent6"/>
              </a:buClr>
              <a:buSzPts val="1100"/>
              <a:buFont typeface="Arial"/>
              <a:buNone/>
            </a:pPr>
            <a:r>
              <a:rPr lang="en" sz="1000">
                <a:solidFill>
                  <a:schemeClr val="dk1"/>
                </a:solidFill>
              </a:rPr>
              <a:t>PGPS are available after you have watched 85% of this session. Click on the certificate icon in the toolbar to download your PGPs.</a:t>
            </a:r>
            <a:endParaRPr sz="1000">
              <a:solidFill>
                <a:schemeClr val="dk1"/>
              </a:solidFill>
            </a:endParaRPr>
          </a:p>
          <a:p>
            <a:pPr indent="0" lvl="0" marL="0" rtl="0" algn="l">
              <a:lnSpc>
                <a:spcPct val="115000"/>
              </a:lnSpc>
              <a:spcBef>
                <a:spcPts val="0"/>
              </a:spcBef>
              <a:spcAft>
                <a:spcPts val="0"/>
              </a:spcAft>
              <a:buClr>
                <a:schemeClr val="accent6"/>
              </a:buClr>
              <a:buSzPts val="1100"/>
              <a:buFont typeface="Arial"/>
              <a:buNone/>
            </a:pPr>
            <a:r>
              <a:rPr lang="en" sz="1000">
                <a:solidFill>
                  <a:schemeClr val="dk1"/>
                </a:solidFill>
              </a:rPr>
              <a:t>Let’s get started!</a:t>
            </a:r>
            <a:endParaRPr sz="1000">
              <a:solidFill>
                <a:schemeClr val="dk1"/>
              </a:solidFill>
            </a:endParaRPr>
          </a:p>
          <a:p>
            <a:pPr indent="0" lvl="0" marL="0" rtl="0" algn="l">
              <a:lnSpc>
                <a:spcPct val="115000"/>
              </a:lnSpc>
              <a:spcBef>
                <a:spcPts val="0"/>
              </a:spcBef>
              <a:spcAft>
                <a:spcPts val="0"/>
              </a:spcAft>
              <a:buNone/>
            </a:pPr>
            <a:r>
              <a:t/>
            </a:r>
            <a:endParaRPr b="1" i="1"/>
          </a:p>
          <a:p>
            <a:pPr indent="0" lvl="0" marL="0" rtl="0" algn="l">
              <a:lnSpc>
                <a:spcPct val="115000"/>
              </a:lnSpc>
              <a:spcBef>
                <a:spcPts val="0"/>
              </a:spcBef>
              <a:spcAft>
                <a:spcPts val="0"/>
              </a:spcAft>
              <a:buNone/>
            </a:pPr>
            <a:r>
              <a:t/>
            </a:r>
            <a:endParaRPr/>
          </a:p>
        </p:txBody>
      </p:sp>
      <p:sp>
        <p:nvSpPr>
          <p:cNvPr id="77" name="Google Shape;77;gb3e5da9f11_0_106"/>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5d5a4996cd_0_40"/>
          <p:cNvSpPr txBox="1"/>
          <p:nvPr>
            <p:ph type="title"/>
          </p:nvPr>
        </p:nvSpPr>
        <p:spPr>
          <a:xfrm>
            <a:off x="167650" y="2057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500"/>
              <a:t>Objectives for Tonight</a:t>
            </a:r>
            <a:endParaRPr sz="3500"/>
          </a:p>
        </p:txBody>
      </p:sp>
      <p:sp>
        <p:nvSpPr>
          <p:cNvPr id="83" name="Google Shape;83;g15d5a4996cd_0_40"/>
          <p:cNvSpPr txBox="1"/>
          <p:nvPr>
            <p:ph idx="1" type="body"/>
          </p:nvPr>
        </p:nvSpPr>
        <p:spPr>
          <a:xfrm>
            <a:off x="345225" y="863550"/>
            <a:ext cx="8688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i="1" lang="en"/>
              <a:t>Discuss what curriculum mapping is and why it is important</a:t>
            </a:r>
            <a:endParaRPr b="1" i="1"/>
          </a:p>
          <a:p>
            <a:pPr indent="0" lvl="0" marL="0" rtl="0" algn="l">
              <a:lnSpc>
                <a:spcPct val="115000"/>
              </a:lnSpc>
              <a:spcBef>
                <a:spcPts val="0"/>
              </a:spcBef>
              <a:spcAft>
                <a:spcPts val="0"/>
              </a:spcAft>
              <a:buNone/>
            </a:pPr>
            <a:r>
              <a:rPr b="1" i="1" lang="en"/>
              <a:t>Share examples of what Clark-Pleasant Early Learning Center is doing</a:t>
            </a:r>
            <a:endParaRPr b="1" i="1"/>
          </a:p>
          <a:p>
            <a:pPr indent="0" lvl="0" marL="0" rtl="0" algn="l">
              <a:lnSpc>
                <a:spcPct val="115000"/>
              </a:lnSpc>
              <a:spcBef>
                <a:spcPts val="0"/>
              </a:spcBef>
              <a:spcAft>
                <a:spcPts val="0"/>
              </a:spcAft>
              <a:buNone/>
            </a:pPr>
            <a:r>
              <a:rPr b="1" i="1" lang="en"/>
              <a:t>Discuss examples of pacing guides for ISPROUT SKBs and Early Learning Foundations</a:t>
            </a:r>
            <a:endParaRPr b="1" i="1"/>
          </a:p>
          <a:p>
            <a:pPr indent="0" lvl="0" marL="0" rtl="0" algn="l">
              <a:lnSpc>
                <a:spcPct val="115000"/>
              </a:lnSpc>
              <a:spcBef>
                <a:spcPts val="0"/>
              </a:spcBef>
              <a:spcAft>
                <a:spcPts val="0"/>
              </a:spcAft>
              <a:buNone/>
            </a:pPr>
            <a:r>
              <a:t/>
            </a:r>
            <a:endParaRPr/>
          </a:p>
        </p:txBody>
      </p:sp>
      <p:sp>
        <p:nvSpPr>
          <p:cNvPr id="84" name="Google Shape;84;g15d5a4996cd_0_40"/>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15d5a4996cd_0_8"/>
          <p:cNvSpPr txBox="1"/>
          <p:nvPr>
            <p:ph type="title"/>
          </p:nvPr>
        </p:nvSpPr>
        <p:spPr>
          <a:xfrm>
            <a:off x="167650" y="2057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What is Early Childhood Curriculum?</a:t>
            </a:r>
            <a:endParaRPr sz="3500"/>
          </a:p>
        </p:txBody>
      </p:sp>
      <p:sp>
        <p:nvSpPr>
          <p:cNvPr id="90" name="Google Shape;90;g15d5a4996cd_0_8"/>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15d5a4996cd_0_8"/>
          <p:cNvSpPr txBox="1"/>
          <p:nvPr/>
        </p:nvSpPr>
        <p:spPr>
          <a:xfrm>
            <a:off x="274350" y="993450"/>
            <a:ext cx="3659100" cy="3267900"/>
          </a:xfrm>
          <a:prstGeom prst="rect">
            <a:avLst/>
          </a:prstGeom>
          <a:noFill/>
          <a:ln>
            <a:noFill/>
          </a:ln>
        </p:spPr>
        <p:txBody>
          <a:bodyPr anchorCtr="0" anchor="t" bIns="91425" lIns="91425" spcFirstLastPara="1" rIns="91425" wrap="square" tIns="91425">
            <a:spAutoFit/>
          </a:bodyPr>
          <a:lstStyle/>
          <a:p>
            <a:pPr indent="0" lvl="0" marL="139700" rtl="0" algn="l">
              <a:lnSpc>
                <a:spcPct val="115000"/>
              </a:lnSpc>
              <a:spcBef>
                <a:spcPts val="0"/>
              </a:spcBef>
              <a:spcAft>
                <a:spcPts val="0"/>
              </a:spcAft>
              <a:buClr>
                <a:schemeClr val="accent6"/>
              </a:buClr>
              <a:buSzPts val="1100"/>
              <a:buFont typeface="Arial"/>
              <a:buNone/>
            </a:pPr>
            <a:r>
              <a:rPr i="1" lang="en" sz="1100">
                <a:solidFill>
                  <a:schemeClr val="dk1"/>
                </a:solidFill>
                <a:latin typeface="Roboto"/>
                <a:ea typeface="Roboto"/>
                <a:cs typeface="Roboto"/>
                <a:sym typeface="Roboto"/>
              </a:rPr>
              <a:t>“Simply stated, curriculum it is what you want children to learn and what you plan to teach. Curriculum should be based on what is known about child development and learning for any given age range. Developmentally Appropriate Practice (DAP) means “teaching children where they are (developmentally), as individuals and as a group, and helping each child reach challenging but achievable goals …” (Copple &amp; Bredekamp, 2009) . Your curriculum guides you in determining these achievable goals; what knowledge, skills, and dispositions (attitudes) you want children to learn and develop. It is recommended that good curriculum be a written document that is used in planning experiences for children.”</a:t>
            </a:r>
            <a:endParaRPr i="1" sz="1100">
              <a:solidFill>
                <a:schemeClr val="dk1"/>
              </a:solidFill>
              <a:latin typeface="Roboto"/>
              <a:ea typeface="Roboto"/>
              <a:cs typeface="Roboto"/>
              <a:sym typeface="Roboto"/>
            </a:endParaRPr>
          </a:p>
          <a:p>
            <a:pPr indent="0" lvl="0" marL="139700" rtl="0" algn="l">
              <a:lnSpc>
                <a:spcPct val="115000"/>
              </a:lnSpc>
              <a:spcBef>
                <a:spcPts val="0"/>
              </a:spcBef>
              <a:spcAft>
                <a:spcPts val="0"/>
              </a:spcAft>
              <a:buClr>
                <a:schemeClr val="accent6"/>
              </a:buClr>
              <a:buSzPts val="1100"/>
              <a:buFont typeface="Arial"/>
              <a:buNone/>
            </a:pPr>
            <a:r>
              <a:rPr i="1" lang="en" sz="800">
                <a:solidFill>
                  <a:schemeClr val="dk1"/>
                </a:solidFill>
                <a:latin typeface="Roboto"/>
                <a:ea typeface="Roboto"/>
                <a:cs typeface="Roboto"/>
                <a:sym typeface="Roboto"/>
              </a:rPr>
              <a:t>*see reference slide </a:t>
            </a:r>
            <a:endParaRPr i="1" sz="800">
              <a:solidFill>
                <a:schemeClr val="dk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92" name="Google Shape;92;g15d5a4996cd_0_8"/>
          <p:cNvPicPr preferRelativeResize="0"/>
          <p:nvPr/>
        </p:nvPicPr>
        <p:blipFill>
          <a:blip r:embed="rId3">
            <a:alphaModFix/>
          </a:blip>
          <a:stretch>
            <a:fillRect/>
          </a:stretch>
        </p:blipFill>
        <p:spPr>
          <a:xfrm>
            <a:off x="4085850" y="930875"/>
            <a:ext cx="4905750" cy="32150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5d5a4996cd_0_2"/>
          <p:cNvSpPr txBox="1"/>
          <p:nvPr>
            <p:ph type="title"/>
          </p:nvPr>
        </p:nvSpPr>
        <p:spPr>
          <a:xfrm>
            <a:off x="167650" y="158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500"/>
              <a:t>Begin With The End In Mind</a:t>
            </a:r>
            <a:endParaRPr sz="3500"/>
          </a:p>
        </p:txBody>
      </p:sp>
      <p:sp>
        <p:nvSpPr>
          <p:cNvPr id="98" name="Google Shape;98;g15d5a4996cd_0_2"/>
          <p:cNvSpPr txBox="1"/>
          <p:nvPr>
            <p:ph idx="1" type="body"/>
          </p:nvPr>
        </p:nvSpPr>
        <p:spPr>
          <a:xfrm>
            <a:off x="345225" y="863550"/>
            <a:ext cx="8688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i="1" lang="en"/>
              <a:t>Why</a:t>
            </a:r>
            <a:r>
              <a:rPr lang="en"/>
              <a:t> - The process of intentional planning is huge.  Knowing where you want to go and how you will get there allows for all students to have a guaranteed and viable curriculum.</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i="1" lang="en"/>
              <a:t>What</a:t>
            </a:r>
            <a:r>
              <a:rPr lang="en"/>
              <a:t> - Aligning the standards and how you will teach</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
        <p:nvSpPr>
          <p:cNvPr id="99" name="Google Shape;99;g15d5a4996cd_0_2"/>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5fe3b51558_0_0"/>
          <p:cNvSpPr txBox="1"/>
          <p:nvPr>
            <p:ph type="title"/>
          </p:nvPr>
        </p:nvSpPr>
        <p:spPr>
          <a:xfrm>
            <a:off x="167650" y="158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500"/>
              <a:t>What is Curriculum Mapping?</a:t>
            </a:r>
            <a:endParaRPr sz="3500"/>
          </a:p>
        </p:txBody>
      </p:sp>
      <p:sp>
        <p:nvSpPr>
          <p:cNvPr id="105" name="Google Shape;105;g15fe3b51558_0_0"/>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06" name="Google Shape;106;g15fe3b51558_0_0"/>
          <p:cNvGraphicFramePr/>
          <p:nvPr/>
        </p:nvGraphicFramePr>
        <p:xfrm>
          <a:off x="808450" y="1162050"/>
          <a:ext cx="3000000" cy="3000000"/>
        </p:xfrm>
        <a:graphic>
          <a:graphicData uri="http://schemas.openxmlformats.org/drawingml/2006/table">
            <a:tbl>
              <a:tblPr>
                <a:noFill/>
                <a:tableStyleId>{FC5653E6-EEB9-4CEB-863D-984D423F10A4}</a:tableStyleId>
              </a:tblPr>
              <a:tblGrid>
                <a:gridCol w="3619500"/>
                <a:gridCol w="3619500"/>
              </a:tblGrid>
              <a:tr h="381000">
                <a:tc>
                  <a:txBody>
                    <a:bodyPr/>
                    <a:lstStyle/>
                    <a:p>
                      <a:pPr indent="0" lvl="0" marL="0" rtl="0" algn="l">
                        <a:spcBef>
                          <a:spcPts val="0"/>
                        </a:spcBef>
                        <a:spcAft>
                          <a:spcPts val="0"/>
                        </a:spcAft>
                        <a:buNone/>
                      </a:pPr>
                      <a:r>
                        <a:rPr b="1" lang="en" sz="1600"/>
                        <a:t>Curriculum Mapping Is….</a:t>
                      </a:r>
                      <a:endParaRPr b="1" sz="1600"/>
                    </a:p>
                  </a:txBody>
                  <a:tcPr marT="91425" marB="91425" marR="91425" marL="91425"/>
                </a:tc>
                <a:tc>
                  <a:txBody>
                    <a:bodyPr/>
                    <a:lstStyle/>
                    <a:p>
                      <a:pPr indent="0" lvl="0" marL="0" rtl="0" algn="l">
                        <a:spcBef>
                          <a:spcPts val="0"/>
                        </a:spcBef>
                        <a:spcAft>
                          <a:spcPts val="0"/>
                        </a:spcAft>
                        <a:buClr>
                          <a:schemeClr val="accent6"/>
                        </a:buClr>
                        <a:buSzPts val="1100"/>
                        <a:buFont typeface="Arial"/>
                        <a:buNone/>
                      </a:pPr>
                      <a:r>
                        <a:rPr b="1" lang="en" sz="1600">
                          <a:solidFill>
                            <a:schemeClr val="accent6"/>
                          </a:solidFill>
                        </a:rPr>
                        <a:t>Curriculum Mapping Is NOT….</a:t>
                      </a:r>
                      <a:endParaRPr/>
                    </a:p>
                  </a:txBody>
                  <a:tcPr marT="91425" marB="91425" marR="91425" marL="91425"/>
                </a:tc>
              </a:tr>
              <a:tr h="381000">
                <a:tc>
                  <a:txBody>
                    <a:bodyPr/>
                    <a:lstStyle/>
                    <a:p>
                      <a:pPr indent="0" lvl="0" marL="0" rtl="0" algn="l">
                        <a:spcBef>
                          <a:spcPts val="0"/>
                        </a:spcBef>
                        <a:spcAft>
                          <a:spcPts val="0"/>
                        </a:spcAft>
                        <a:buNone/>
                      </a:pPr>
                      <a:r>
                        <a:rPr lang="en"/>
                        <a:t>Reflective process for planning</a:t>
                      </a:r>
                      <a:endParaRPr/>
                    </a:p>
                  </a:txBody>
                  <a:tcPr marT="91425" marB="91425" marR="91425" marL="91425"/>
                </a:tc>
                <a:tc>
                  <a:txBody>
                    <a:bodyPr/>
                    <a:lstStyle/>
                    <a:p>
                      <a:pPr indent="0" lvl="0" marL="0" rtl="0" algn="l">
                        <a:spcBef>
                          <a:spcPts val="0"/>
                        </a:spcBef>
                        <a:spcAft>
                          <a:spcPts val="0"/>
                        </a:spcAft>
                        <a:buNone/>
                      </a:pPr>
                      <a:r>
                        <a:rPr lang="en"/>
                        <a:t>Lesson plans</a:t>
                      </a:r>
                      <a:endParaRPr/>
                    </a:p>
                  </a:txBody>
                  <a:tcPr marT="91425" marB="91425" marR="91425" marL="91425"/>
                </a:tc>
              </a:tr>
              <a:tr h="381000">
                <a:tc>
                  <a:txBody>
                    <a:bodyPr/>
                    <a:lstStyle/>
                    <a:p>
                      <a:pPr indent="0" lvl="0" marL="0" rtl="0" algn="l">
                        <a:spcBef>
                          <a:spcPts val="0"/>
                        </a:spcBef>
                        <a:spcAft>
                          <a:spcPts val="0"/>
                        </a:spcAft>
                        <a:buNone/>
                      </a:pPr>
                      <a:r>
                        <a:rPr lang="en"/>
                        <a:t>Understanding of objectives</a:t>
                      </a:r>
                      <a:endParaRPr/>
                    </a:p>
                  </a:txBody>
                  <a:tcPr marT="91425" marB="91425" marR="91425" marL="91425"/>
                </a:tc>
                <a:tc>
                  <a:txBody>
                    <a:bodyPr/>
                    <a:lstStyle/>
                    <a:p>
                      <a:pPr indent="0" lvl="0" marL="0" rtl="0" algn="l">
                        <a:spcBef>
                          <a:spcPts val="0"/>
                        </a:spcBef>
                        <a:spcAft>
                          <a:spcPts val="0"/>
                        </a:spcAft>
                        <a:buNone/>
                      </a:pPr>
                      <a:r>
                        <a:rPr lang="en"/>
                        <a:t>Rigid instruction</a:t>
                      </a:r>
                      <a:endParaRPr/>
                    </a:p>
                  </a:txBody>
                  <a:tcPr marT="91425" marB="91425" marR="91425" marL="91425"/>
                </a:tc>
              </a:tr>
              <a:tr h="381000">
                <a:tc>
                  <a:txBody>
                    <a:bodyPr/>
                    <a:lstStyle/>
                    <a:p>
                      <a:pPr indent="0" lvl="0" marL="0" rtl="0" algn="l">
                        <a:spcBef>
                          <a:spcPts val="0"/>
                        </a:spcBef>
                        <a:spcAft>
                          <a:spcPts val="0"/>
                        </a:spcAft>
                        <a:buNone/>
                      </a:pPr>
                      <a:r>
                        <a:rPr lang="en"/>
                        <a:t>Intentional assessments</a:t>
                      </a:r>
                      <a:endParaRPr/>
                    </a:p>
                  </a:txBody>
                  <a:tcPr marT="91425" marB="91425" marR="91425" marL="91425"/>
                </a:tc>
                <a:tc>
                  <a:txBody>
                    <a:bodyPr/>
                    <a:lstStyle/>
                    <a:p>
                      <a:pPr indent="0" lvl="0" marL="0" rtl="0" algn="l">
                        <a:spcBef>
                          <a:spcPts val="0"/>
                        </a:spcBef>
                        <a:spcAft>
                          <a:spcPts val="0"/>
                        </a:spcAft>
                        <a:buNone/>
                      </a:pPr>
                      <a:r>
                        <a:rPr lang="en"/>
                        <a:t>One size fits all</a:t>
                      </a:r>
                      <a:endParaRPr/>
                    </a:p>
                  </a:txBody>
                  <a:tcPr marT="91425" marB="91425" marR="91425" marL="91425"/>
                </a:tc>
              </a:tr>
              <a:tr h="381000">
                <a:tc>
                  <a:txBody>
                    <a:bodyPr/>
                    <a:lstStyle/>
                    <a:p>
                      <a:pPr indent="0" lvl="0" marL="0" rtl="0" algn="l">
                        <a:spcBef>
                          <a:spcPts val="0"/>
                        </a:spcBef>
                        <a:spcAft>
                          <a:spcPts val="0"/>
                        </a:spcAft>
                        <a:buNone/>
                      </a:pPr>
                      <a:r>
                        <a:rPr lang="en"/>
                        <a:t>Collaborative</a:t>
                      </a:r>
                      <a:endParaRPr/>
                    </a:p>
                  </a:txBody>
                  <a:tcPr marT="91425" marB="91425" marR="91425" marL="91425"/>
                </a:tc>
                <a:tc>
                  <a:txBody>
                    <a:bodyPr/>
                    <a:lstStyle/>
                    <a:p>
                      <a:pPr indent="0" lvl="0" marL="0" rtl="0" algn="l">
                        <a:spcBef>
                          <a:spcPts val="0"/>
                        </a:spcBef>
                        <a:spcAft>
                          <a:spcPts val="0"/>
                        </a:spcAft>
                        <a:buNone/>
                      </a:pPr>
                      <a:r>
                        <a:rPr lang="en"/>
                        <a:t>Singular in nature</a:t>
                      </a: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5fe3b51558_0_9"/>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2" name="Google Shape;112;g15fe3b51558_0_9"/>
          <p:cNvPicPr preferRelativeResize="0"/>
          <p:nvPr/>
        </p:nvPicPr>
        <p:blipFill rotWithShape="1">
          <a:blip r:embed="rId3">
            <a:alphaModFix/>
          </a:blip>
          <a:srcRect b="0" l="0" r="0" t="61077"/>
          <a:stretch/>
        </p:blipFill>
        <p:spPr>
          <a:xfrm>
            <a:off x="4657100" y="1513474"/>
            <a:ext cx="3794773" cy="1582899"/>
          </a:xfrm>
          <a:prstGeom prst="rect">
            <a:avLst/>
          </a:prstGeom>
          <a:noFill/>
          <a:ln>
            <a:noFill/>
          </a:ln>
        </p:spPr>
      </p:pic>
      <p:pic>
        <p:nvPicPr>
          <p:cNvPr id="113" name="Google Shape;113;g15fe3b51558_0_9"/>
          <p:cNvPicPr preferRelativeResize="0"/>
          <p:nvPr/>
        </p:nvPicPr>
        <p:blipFill rotWithShape="1">
          <a:blip r:embed="rId4">
            <a:alphaModFix/>
          </a:blip>
          <a:srcRect b="0" l="2286" r="0" t="0"/>
          <a:stretch/>
        </p:blipFill>
        <p:spPr>
          <a:xfrm>
            <a:off x="151450" y="974975"/>
            <a:ext cx="4040825" cy="2809875"/>
          </a:xfrm>
          <a:prstGeom prst="rect">
            <a:avLst/>
          </a:prstGeom>
          <a:noFill/>
          <a:ln>
            <a:noFill/>
          </a:ln>
        </p:spPr>
      </p:pic>
      <p:sp>
        <p:nvSpPr>
          <p:cNvPr id="114" name="Google Shape;114;g15fe3b51558_0_9"/>
          <p:cNvSpPr txBox="1"/>
          <p:nvPr>
            <p:ph type="title"/>
          </p:nvPr>
        </p:nvSpPr>
        <p:spPr>
          <a:xfrm>
            <a:off x="167650" y="158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500"/>
              <a:t>What is Curriculum Mapping?</a:t>
            </a:r>
            <a:endParaRPr sz="3500"/>
          </a:p>
        </p:txBody>
      </p:sp>
      <p:sp>
        <p:nvSpPr>
          <p:cNvPr id="115" name="Google Shape;115;g15fe3b51558_0_9"/>
          <p:cNvSpPr txBox="1"/>
          <p:nvPr/>
        </p:nvSpPr>
        <p:spPr>
          <a:xfrm>
            <a:off x="359400" y="3896100"/>
            <a:ext cx="4661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a:ea typeface="Roboto"/>
                <a:cs typeface="Roboto"/>
                <a:sym typeface="Roboto"/>
              </a:rPr>
              <a:t>https://www.chalk.com/curriculum-mapping-guide/</a:t>
            </a:r>
            <a:endParaRPr sz="11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50c4442d8f_0_123"/>
          <p:cNvSpPr txBox="1"/>
          <p:nvPr>
            <p:ph type="title"/>
          </p:nvPr>
        </p:nvSpPr>
        <p:spPr>
          <a:xfrm>
            <a:off x="167650" y="158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500"/>
              <a:t>Resources</a:t>
            </a:r>
            <a:endParaRPr sz="3500"/>
          </a:p>
        </p:txBody>
      </p:sp>
      <p:sp>
        <p:nvSpPr>
          <p:cNvPr id="121" name="Google Shape;121;g150c4442d8f_0_123"/>
          <p:cNvSpPr txBox="1"/>
          <p:nvPr>
            <p:ph idx="1" type="body"/>
          </p:nvPr>
        </p:nvSpPr>
        <p:spPr>
          <a:xfrm>
            <a:off x="345225" y="863550"/>
            <a:ext cx="8688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Pulling it all together </a:t>
            </a:r>
            <a:endParaRPr/>
          </a:p>
          <a:p>
            <a:pPr indent="0" lvl="0" marL="0" rtl="0" algn="l">
              <a:lnSpc>
                <a:spcPct val="115000"/>
              </a:lnSpc>
              <a:spcBef>
                <a:spcPts val="0"/>
              </a:spcBef>
              <a:spcAft>
                <a:spcPts val="0"/>
              </a:spcAft>
              <a:buNone/>
            </a:pPr>
            <a:r>
              <a:rPr lang="en"/>
              <a:t>	Curriculum</a:t>
            </a:r>
            <a:endParaRPr/>
          </a:p>
          <a:p>
            <a:pPr indent="0" lvl="0" marL="0" rtl="0" algn="l">
              <a:lnSpc>
                <a:spcPct val="115000"/>
              </a:lnSpc>
              <a:spcBef>
                <a:spcPts val="0"/>
              </a:spcBef>
              <a:spcAft>
                <a:spcPts val="0"/>
              </a:spcAft>
              <a:buNone/>
            </a:pPr>
            <a:r>
              <a:rPr lang="en"/>
              <a:t>	Foundations</a:t>
            </a:r>
            <a:endParaRPr/>
          </a:p>
          <a:p>
            <a:pPr indent="0" lvl="0" marL="0" rtl="0" algn="l">
              <a:lnSpc>
                <a:spcPct val="115000"/>
              </a:lnSpc>
              <a:spcBef>
                <a:spcPts val="0"/>
              </a:spcBef>
              <a:spcAft>
                <a:spcPts val="0"/>
              </a:spcAft>
              <a:buNone/>
            </a:pPr>
            <a:r>
              <a:rPr lang="en"/>
              <a:t>	SKBs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Clr>
                <a:schemeClr val="accent6"/>
              </a:buClr>
              <a:buSzPts val="1100"/>
              <a:buFont typeface="Arial"/>
              <a:buNone/>
            </a:pPr>
            <a:r>
              <a:rPr lang="en" sz="900" u="sng">
                <a:solidFill>
                  <a:schemeClr val="hlink"/>
                </a:solidFill>
                <a:latin typeface="Arial"/>
                <a:ea typeface="Arial"/>
                <a:cs typeface="Arial"/>
                <a:sym typeface="Arial"/>
                <a:hlinkClick r:id="rId3"/>
              </a:rPr>
              <a:t>https://www.in.gov/doe/students/indiana-academic-standards/early-learning/</a:t>
            </a:r>
            <a:endParaRPr sz="900" u="sng">
              <a:solidFill>
                <a:schemeClr val="hlink"/>
              </a:solidFill>
              <a:latin typeface="Arial"/>
              <a:ea typeface="Arial"/>
              <a:cs typeface="Arial"/>
              <a:sym typeface="Arial"/>
            </a:endParaRPr>
          </a:p>
          <a:p>
            <a:pPr indent="0" lvl="0" marL="0" rtl="0" algn="l">
              <a:lnSpc>
                <a:spcPct val="115000"/>
              </a:lnSpc>
              <a:spcBef>
                <a:spcPts val="0"/>
              </a:spcBef>
              <a:spcAft>
                <a:spcPts val="0"/>
              </a:spcAft>
              <a:buNone/>
            </a:pPr>
            <a:r>
              <a:t/>
            </a:r>
            <a:endParaRPr/>
          </a:p>
        </p:txBody>
      </p:sp>
      <p:sp>
        <p:nvSpPr>
          <p:cNvPr id="122" name="Google Shape;122;g150c4442d8f_0_123"/>
          <p:cNvSpPr/>
          <p:nvPr/>
        </p:nvSpPr>
        <p:spPr>
          <a:xfrm>
            <a:off x="7024225" y="4443700"/>
            <a:ext cx="2020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3" name="Google Shape;123;g150c4442d8f_0_123"/>
          <p:cNvPicPr preferRelativeResize="0"/>
          <p:nvPr/>
        </p:nvPicPr>
        <p:blipFill rotWithShape="1">
          <a:blip r:embed="rId4">
            <a:alphaModFix/>
          </a:blip>
          <a:srcRect b="0" l="0" r="0" t="10096"/>
          <a:stretch/>
        </p:blipFill>
        <p:spPr>
          <a:xfrm>
            <a:off x="5528625" y="463975"/>
            <a:ext cx="3505200" cy="1352975"/>
          </a:xfrm>
          <a:prstGeom prst="rect">
            <a:avLst/>
          </a:prstGeom>
          <a:noFill/>
          <a:ln>
            <a:noFill/>
          </a:ln>
        </p:spPr>
      </p:pic>
      <p:pic>
        <p:nvPicPr>
          <p:cNvPr id="124" name="Google Shape;124;g150c4442d8f_0_123"/>
          <p:cNvPicPr preferRelativeResize="0"/>
          <p:nvPr/>
        </p:nvPicPr>
        <p:blipFill rotWithShape="1">
          <a:blip r:embed="rId5">
            <a:alphaModFix/>
          </a:blip>
          <a:srcRect b="0" l="10802" r="11424" t="15261"/>
          <a:stretch/>
        </p:blipFill>
        <p:spPr>
          <a:xfrm>
            <a:off x="6440750" y="1816949"/>
            <a:ext cx="2339075" cy="2372851"/>
          </a:xfrm>
          <a:prstGeom prst="rect">
            <a:avLst/>
          </a:prstGeom>
          <a:noFill/>
          <a:ln>
            <a:noFill/>
          </a:ln>
        </p:spPr>
      </p:pic>
      <p:pic>
        <p:nvPicPr>
          <p:cNvPr id="125" name="Google Shape;125;g150c4442d8f_0_123"/>
          <p:cNvPicPr preferRelativeResize="0"/>
          <p:nvPr/>
        </p:nvPicPr>
        <p:blipFill>
          <a:blip r:embed="rId6">
            <a:alphaModFix/>
          </a:blip>
          <a:stretch>
            <a:fillRect/>
          </a:stretch>
        </p:blipFill>
        <p:spPr>
          <a:xfrm>
            <a:off x="3691963" y="2070825"/>
            <a:ext cx="2352675" cy="971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