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1"/>
  </p:notesMasterIdLst>
  <p:sldIdLst>
    <p:sldId id="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haroni" panose="02010803020104030203" pitchFamily="2" charset="-79"/>
      <p:bold r:id="rId32"/>
    </p:embeddedFont>
    <p:embeddedFont>
      <p:font typeface="Caveat" panose="020B0604020202020204" charset="0"/>
      <p:regular r:id="rId33"/>
      <p:bold r:id="rId34"/>
    </p:embeddedFont>
    <p:embeddedFont>
      <p:font typeface="Merriweather" panose="00000500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Condensed"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2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e44a2c2a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e44a2c2a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b8081e4c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b8081e4c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0b8081e4c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0b8081e4c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b8081e4c4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0b8081e4c4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b8081e4c4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b8081e4c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0b8081e4c4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0b8081e4c4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0b8081e4c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0b8081e4c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b8081e4c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0b8081e4c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b8081e4c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b8081e4c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0b8081e4c4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0b8081e4c4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b8081e4c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b8081e4c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9db94c5b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9db94c5b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b8081e4c4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0b8081e4c4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0b8081e4c4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0b8081e4c4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b8081e4c4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0b8081e4c4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0b8081e4c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0b8081e4c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2e51ddc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2e51ddc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0b8081e4c4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0b8081e4c4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42b3db19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42b3db1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CEUs will be emailed by INSSWA President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2e51ddc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2e51ddc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a4df20f8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ea4df20f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a4df20f8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a4df20f8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ea4df20f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ea4df20f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42b3db19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
        <p:nvSpPr>
          <p:cNvPr id="122" name="Google Shape;122;ge42b3db19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b15e45f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b15e45f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b8081e4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b8081e4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b8081e4c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b8081e4c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b8081e4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b8081e4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b8081e4c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0b8081e4c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op Purchasing Title Slide">
  <p:cSld name="SECTION_HEADER_1">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4"/>
          <p:cNvPicPr preferRelativeResize="0"/>
          <p:nvPr/>
        </p:nvPicPr>
        <p:blipFill>
          <a:blip r:embed="rId3">
            <a:alphaModFix/>
          </a:blip>
          <a:stretch>
            <a:fillRect/>
          </a:stretch>
        </p:blipFill>
        <p:spPr>
          <a:xfrm>
            <a:off x="914400" y="2052638"/>
            <a:ext cx="7315200" cy="10382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diana Online Title Slide">
  <p:cSld name="TITLE_AND_TWO_COLUMNS_1">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 name="Google Shape;57;p15"/>
          <p:cNvPicPr preferRelativeResize="0"/>
          <p:nvPr/>
        </p:nvPicPr>
        <p:blipFill rotWithShape="1">
          <a:blip r:embed="rId3">
            <a:alphaModFix/>
          </a:blip>
          <a:srcRect r="24511"/>
          <a:stretch/>
        </p:blipFill>
        <p:spPr>
          <a:xfrm>
            <a:off x="945200" y="1627400"/>
            <a:ext cx="6691549" cy="1640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diana Online Text Slide">
  <p:cSld name="TITLE_ONLY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6"/>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OP Text Slide ">
  <p:cSld name="TITLE_ONLY_1_1">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7"/>
          <p:cNvSpPr txBox="1">
            <a:spLocks noGrp="1"/>
          </p:cNvSpPr>
          <p:nvPr>
            <p:ph type="body" idx="1"/>
          </p:nvPr>
        </p:nvSpPr>
        <p:spPr>
          <a:xfrm>
            <a:off x="311700" y="1152475"/>
            <a:ext cx="8520600" cy="3065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LConnect Title Slide">
  <p:cSld name="ONE_COLUMN_TEXT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p18"/>
          <p:cNvPicPr preferRelativeResize="0"/>
          <p:nvPr/>
        </p:nvPicPr>
        <p:blipFill>
          <a:blip r:embed="rId3">
            <a:alphaModFix/>
          </a:blip>
          <a:stretch>
            <a:fillRect/>
          </a:stretch>
        </p:blipFill>
        <p:spPr>
          <a:xfrm>
            <a:off x="1244800" y="1524000"/>
            <a:ext cx="6654400" cy="1828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Connect Text Slide">
  <p:cSld name="MAIN_POINT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9"/>
          <p:cNvSpPr txBox="1">
            <a:spLocks noGrp="1"/>
          </p:cNvSpPr>
          <p:nvPr>
            <p:ph type="body" idx="1"/>
          </p:nvPr>
        </p:nvSpPr>
        <p:spPr>
          <a:xfrm>
            <a:off x="311700" y="1152475"/>
            <a:ext cx="8520600" cy="3058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river Education Title Slide">
  <p:cSld name="SECTION_TITLE_AND_DESCRIPTION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river Education Text Slide">
  <p:cSld name="CAPTION_ONLY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1"/>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Font typeface="Roboto"/>
              <a:buNone/>
              <a:defRPr sz="3600">
                <a:latin typeface="Roboto"/>
                <a:ea typeface="Roboto"/>
                <a:cs typeface="Roboto"/>
                <a:sym typeface="Roboto"/>
              </a:defRPr>
            </a:lvl2pPr>
            <a:lvl3pPr lvl="2" algn="ctr">
              <a:spcBef>
                <a:spcPts val="0"/>
              </a:spcBef>
              <a:spcAft>
                <a:spcPts val="0"/>
              </a:spcAft>
              <a:buSzPts val="3600"/>
              <a:buFont typeface="Roboto"/>
              <a:buNone/>
              <a:defRPr sz="3600">
                <a:latin typeface="Roboto"/>
                <a:ea typeface="Roboto"/>
                <a:cs typeface="Roboto"/>
                <a:sym typeface="Roboto"/>
              </a:defRPr>
            </a:lvl3pPr>
            <a:lvl4pPr lvl="3" algn="ctr">
              <a:spcBef>
                <a:spcPts val="0"/>
              </a:spcBef>
              <a:spcAft>
                <a:spcPts val="0"/>
              </a:spcAft>
              <a:buSzPts val="3600"/>
              <a:buFont typeface="Roboto"/>
              <a:buNone/>
              <a:defRPr sz="3600">
                <a:latin typeface="Roboto"/>
                <a:ea typeface="Roboto"/>
                <a:cs typeface="Roboto"/>
                <a:sym typeface="Roboto"/>
              </a:defRPr>
            </a:lvl4pPr>
            <a:lvl5pPr lvl="4" algn="ctr">
              <a:spcBef>
                <a:spcPts val="0"/>
              </a:spcBef>
              <a:spcAft>
                <a:spcPts val="0"/>
              </a:spcAft>
              <a:buSzPts val="3600"/>
              <a:buFont typeface="Roboto"/>
              <a:buNone/>
              <a:defRPr sz="3600">
                <a:latin typeface="Roboto"/>
                <a:ea typeface="Roboto"/>
                <a:cs typeface="Roboto"/>
                <a:sym typeface="Roboto"/>
              </a:defRPr>
            </a:lvl5pPr>
            <a:lvl6pPr lvl="5" algn="ctr">
              <a:spcBef>
                <a:spcPts val="0"/>
              </a:spcBef>
              <a:spcAft>
                <a:spcPts val="0"/>
              </a:spcAft>
              <a:buSzPts val="3600"/>
              <a:buFont typeface="Roboto"/>
              <a:buNone/>
              <a:defRPr sz="3600">
                <a:latin typeface="Roboto"/>
                <a:ea typeface="Roboto"/>
                <a:cs typeface="Roboto"/>
                <a:sym typeface="Roboto"/>
              </a:defRPr>
            </a:lvl6pPr>
            <a:lvl7pPr lvl="6" algn="ctr">
              <a:spcBef>
                <a:spcPts val="0"/>
              </a:spcBef>
              <a:spcAft>
                <a:spcPts val="0"/>
              </a:spcAft>
              <a:buSzPts val="3600"/>
              <a:buFont typeface="Roboto"/>
              <a:buNone/>
              <a:defRPr sz="3600">
                <a:latin typeface="Roboto"/>
                <a:ea typeface="Roboto"/>
                <a:cs typeface="Roboto"/>
                <a:sym typeface="Roboto"/>
              </a:defRPr>
            </a:lvl7pPr>
            <a:lvl8pPr lvl="7" algn="ctr">
              <a:spcBef>
                <a:spcPts val="0"/>
              </a:spcBef>
              <a:spcAft>
                <a:spcPts val="0"/>
              </a:spcAft>
              <a:buSzPts val="3600"/>
              <a:buFont typeface="Roboto"/>
              <a:buNone/>
              <a:defRPr sz="3600">
                <a:latin typeface="Roboto"/>
                <a:ea typeface="Roboto"/>
                <a:cs typeface="Roboto"/>
                <a:sym typeface="Roboto"/>
              </a:defRPr>
            </a:lvl8pPr>
            <a:lvl9pPr lvl="8" algn="ctr">
              <a:spcBef>
                <a:spcPts val="0"/>
              </a:spcBef>
              <a:spcAft>
                <a:spcPts val="0"/>
              </a:spcAft>
              <a:buSzPts val="3600"/>
              <a:buFont typeface="Roboto"/>
              <a:buNone/>
              <a:defRPr sz="3600">
                <a:latin typeface="Roboto"/>
                <a:ea typeface="Roboto"/>
                <a:cs typeface="Roboto"/>
                <a:sym typeface="Roboto"/>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edia Services Title Slide">
  <p:cSld name="BIG_NUMBER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22"/>
          <p:cNvPicPr preferRelativeResize="0"/>
          <p:nvPr/>
        </p:nvPicPr>
        <p:blipFill>
          <a:blip r:embed="rId3">
            <a:alphaModFix/>
          </a:blip>
          <a:stretch>
            <a:fillRect/>
          </a:stretch>
        </p:blipFill>
        <p:spPr>
          <a:xfrm>
            <a:off x="688175" y="2006200"/>
            <a:ext cx="7581900" cy="10382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unselor Connect Title Slide ">
  <p:cSld name="BIG_NUMBER_1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unselor Connect Title Slide  Grey">
  <p:cSld name="BIG_NUMBER_1_1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edia Services Text Slide">
  <p:cSld name="BLANK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25"/>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unselor Connect Text Slide ">
  <p:cSld name="BLANK_1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6"/>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96" name="Google Shape;96;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 name="Google Shape;9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8" name="Google Shape;9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9" name="Google Shape;9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SECTION_HEADER_2">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623888" y="1884469"/>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5400"/>
              <a:buFont typeface="Helvetica Neue"/>
              <a:buNone/>
              <a:defRPr sz="5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8"/>
          <p:cNvSpPr txBox="1">
            <a:spLocks noGrp="1"/>
          </p:cNvSpPr>
          <p:nvPr>
            <p:ph type="body" idx="1"/>
          </p:nvPr>
        </p:nvSpPr>
        <p:spPr>
          <a:xfrm>
            <a:off x="623888" y="4044264"/>
            <a:ext cx="7886700" cy="823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1600"/>
              </a:spcBef>
              <a:spcAft>
                <a:spcPts val="0"/>
              </a:spcAft>
              <a:buClr>
                <a:srgbClr val="888888"/>
              </a:buClr>
              <a:buSzPts val="2000"/>
              <a:buNone/>
              <a:defRPr sz="2000">
                <a:solidFill>
                  <a:srgbClr val="888888"/>
                </a:solidFill>
              </a:defRPr>
            </a:lvl2pPr>
            <a:lvl3pPr marL="1371600" lvl="2" indent="-228600" algn="l" rtl="0">
              <a:lnSpc>
                <a:spcPct val="90000"/>
              </a:lnSpc>
              <a:spcBef>
                <a:spcPts val="1600"/>
              </a:spcBef>
              <a:spcAft>
                <a:spcPts val="0"/>
              </a:spcAft>
              <a:buClr>
                <a:srgbClr val="888888"/>
              </a:buClr>
              <a:buSzPts val="1800"/>
              <a:buNone/>
              <a:defRPr sz="1800">
                <a:solidFill>
                  <a:srgbClr val="888888"/>
                </a:solidFill>
              </a:defRPr>
            </a:lvl3pPr>
            <a:lvl4pPr marL="1828800" lvl="3" indent="-228600" algn="l" rtl="0">
              <a:lnSpc>
                <a:spcPct val="90000"/>
              </a:lnSpc>
              <a:spcBef>
                <a:spcPts val="1600"/>
              </a:spcBef>
              <a:spcAft>
                <a:spcPts val="0"/>
              </a:spcAft>
              <a:buClr>
                <a:srgbClr val="888888"/>
              </a:buClr>
              <a:buSzPts val="1600"/>
              <a:buNone/>
              <a:defRPr sz="1600">
                <a:solidFill>
                  <a:srgbClr val="888888"/>
                </a:solidFill>
              </a:defRPr>
            </a:lvl4pPr>
            <a:lvl5pPr marL="2286000" lvl="4" indent="-228600" algn="l" rtl="0">
              <a:lnSpc>
                <a:spcPct val="90000"/>
              </a:lnSpc>
              <a:spcBef>
                <a:spcPts val="1600"/>
              </a:spcBef>
              <a:spcAft>
                <a:spcPts val="0"/>
              </a:spcAft>
              <a:buClr>
                <a:srgbClr val="888888"/>
              </a:buClr>
              <a:buSzPts val="1600"/>
              <a:buNone/>
              <a:defRPr sz="1600">
                <a:solidFill>
                  <a:srgbClr val="888888"/>
                </a:solidFill>
              </a:defRPr>
            </a:lvl5pPr>
            <a:lvl6pPr marL="2743200" lvl="5" indent="-228600" algn="l" rtl="0">
              <a:lnSpc>
                <a:spcPct val="90000"/>
              </a:lnSpc>
              <a:spcBef>
                <a:spcPts val="1600"/>
              </a:spcBef>
              <a:spcAft>
                <a:spcPts val="0"/>
              </a:spcAft>
              <a:buClr>
                <a:srgbClr val="888888"/>
              </a:buClr>
              <a:buSzPts val="1600"/>
              <a:buNone/>
              <a:defRPr sz="1600">
                <a:solidFill>
                  <a:srgbClr val="888888"/>
                </a:solidFill>
              </a:defRPr>
            </a:lvl6pPr>
            <a:lvl7pPr marL="3200400" lvl="6" indent="-228600" algn="l" rtl="0">
              <a:lnSpc>
                <a:spcPct val="90000"/>
              </a:lnSpc>
              <a:spcBef>
                <a:spcPts val="1600"/>
              </a:spcBef>
              <a:spcAft>
                <a:spcPts val="0"/>
              </a:spcAft>
              <a:buClr>
                <a:srgbClr val="888888"/>
              </a:buClr>
              <a:buSzPts val="1600"/>
              <a:buNone/>
              <a:defRPr sz="1600">
                <a:solidFill>
                  <a:srgbClr val="888888"/>
                </a:solidFill>
              </a:defRPr>
            </a:lvl7pPr>
            <a:lvl8pPr marL="3657600" lvl="7" indent="-228600" algn="l" rtl="0">
              <a:lnSpc>
                <a:spcPct val="90000"/>
              </a:lnSpc>
              <a:spcBef>
                <a:spcPts val="1600"/>
              </a:spcBef>
              <a:spcAft>
                <a:spcPts val="0"/>
              </a:spcAft>
              <a:buClr>
                <a:srgbClr val="888888"/>
              </a:buClr>
              <a:buSzPts val="1600"/>
              <a:buNone/>
              <a:defRPr sz="1600">
                <a:solidFill>
                  <a:srgbClr val="888888"/>
                </a:solidFill>
              </a:defRPr>
            </a:lvl8pPr>
            <a:lvl9pPr marL="4114800" lvl="8" indent="-228600" algn="l" rtl="0">
              <a:lnSpc>
                <a:spcPct val="90000"/>
              </a:lnSpc>
              <a:spcBef>
                <a:spcPts val="1600"/>
              </a:spcBef>
              <a:spcAft>
                <a:spcPts val="160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Y-XNp3h3h4A"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VaMsFGhAQgk"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hyperlink" Target="https://developingchild.harvard.edu/resources/how-early-childhood-experiences-affect-lifelong-health-and-learning/" TargetMode="External"/><Relationship Id="rId3" Type="http://schemas.openxmlformats.org/officeDocument/2006/relationships/hyperlink" Target="https://casel.org/fundamentals-of-sel/" TargetMode="External"/><Relationship Id="rId7" Type="http://schemas.openxmlformats.org/officeDocument/2006/relationships/hyperlink" Target="https://developingchild.harvard.edu/guide/introducing-ecd-2-0/"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hyperlink" Target="https://46y5eh11fhgw3ve3ytpwxt9r-wpengine.netdna-ssl.com/wp-content/uploads/2010/05/Persistent-Fear-and-Anxiety-Can-Affect-Young-Childrens-Learning-and-Development.pdf" TargetMode="External"/><Relationship Id="rId5" Type="http://schemas.openxmlformats.org/officeDocument/2006/relationships/hyperlink" Target="https://vetvoicenational.files.wordpress.com/2018/10/cris-cullinan-visions-privilege-and-the-limits-of-tolerance.pdf" TargetMode="External"/><Relationship Id="rId4" Type="http://schemas.openxmlformats.org/officeDocument/2006/relationships/hyperlink" Target="https://www.doe.mass.edu/sfs/sel/sel-all.doc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keepindianalearning.org/events/"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hyperlink" Target="https://keepindianalearning.org/free-even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hyperlink" Target="http://keepindianalearning.org" TargetMode="External"/><Relationship Id="rId13" Type="http://schemas.openxmlformats.org/officeDocument/2006/relationships/hyperlink" Target="https://www.facebook.com/groups/754725535305835/" TargetMode="External"/><Relationship Id="rId3" Type="http://schemas.openxmlformats.org/officeDocument/2006/relationships/hyperlink" Target="mailto:amanda@culhanconsulting.com" TargetMode="External"/><Relationship Id="rId7" Type="http://schemas.openxmlformats.org/officeDocument/2006/relationships/hyperlink" Target="https://ciesc.org/counselor-connect/" TargetMode="External"/><Relationship Id="rId12"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hyperlink" Target="mailto:dmeadows@indianaonline.org" TargetMode="External"/><Relationship Id="rId11" Type="http://schemas.openxmlformats.org/officeDocument/2006/relationships/hyperlink" Target="https://twitter.com/KeepINLearning" TargetMode="External"/><Relationship Id="rId5" Type="http://schemas.openxmlformats.org/officeDocument/2006/relationships/hyperlink" Target="mailto:rbauer@indianaonline.org" TargetMode="External"/><Relationship Id="rId10" Type="http://schemas.openxmlformats.org/officeDocument/2006/relationships/hyperlink" Target="https://www.youtube.com/channel/UCJiYserMMf64yDLcqDDAhmQ" TargetMode="External"/><Relationship Id="rId4" Type="http://schemas.openxmlformats.org/officeDocument/2006/relationships/hyperlink" Target="mailto:amelin@ciesc.org" TargetMode="External"/><Relationship Id="rId9" Type="http://schemas.openxmlformats.org/officeDocument/2006/relationships/hyperlink" Target="https://keepindianalearning.org/subscribe/" TargetMode="External"/><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mailto:ssteward-bridges@sbcsc.k12.in.us"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cAMiBOvj_nY"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10e44a2c2a0_0_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6" name="Google Shape;116;g10e44a2c2a0_0_1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7" name="Google Shape;117;g10e44a2c2a0_0_10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8" name="Google Shape;118;g10e44a2c2a0_0_108"/>
          <p:cNvSpPr txBox="1"/>
          <p:nvPr/>
        </p:nvSpPr>
        <p:spPr>
          <a:xfrm>
            <a:off x="2815935" y="2893599"/>
            <a:ext cx="3309000" cy="156963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3000" dirty="0">
                <a:solidFill>
                  <a:srgbClr val="17193C"/>
                </a:solidFill>
                <a:latin typeface="Roboto"/>
                <a:ea typeface="Roboto"/>
                <a:cs typeface="Roboto"/>
                <a:sym typeface="Roboto"/>
              </a:rPr>
              <a:t>Presentation by:</a:t>
            </a:r>
            <a:endParaRPr sz="3000" dirty="0">
              <a:solidFill>
                <a:srgbClr val="17193C"/>
              </a:solidFill>
              <a:latin typeface="Roboto"/>
              <a:ea typeface="Roboto"/>
              <a:cs typeface="Roboto"/>
              <a:sym typeface="Roboto"/>
            </a:endParaRPr>
          </a:p>
          <a:p>
            <a:pPr marL="0" lvl="0" indent="0" algn="r" rtl="0">
              <a:spcBef>
                <a:spcPts val="0"/>
              </a:spcBef>
              <a:spcAft>
                <a:spcPts val="0"/>
              </a:spcAft>
              <a:buNone/>
            </a:pPr>
            <a:r>
              <a:rPr lang="en" sz="3000" dirty="0">
                <a:solidFill>
                  <a:srgbClr val="17193C"/>
                </a:solidFill>
                <a:latin typeface="Roboto"/>
                <a:ea typeface="Roboto"/>
                <a:cs typeface="Roboto"/>
                <a:sym typeface="Roboto"/>
              </a:rPr>
              <a:t>Stephanie Steward-Bridges</a:t>
            </a:r>
            <a:endParaRPr sz="3000" dirty="0">
              <a:solidFill>
                <a:srgbClr val="17193C"/>
              </a:solidFill>
              <a:latin typeface="Roboto"/>
              <a:ea typeface="Roboto"/>
              <a:cs typeface="Roboto"/>
              <a:sym typeface="Roboto"/>
            </a:endParaRPr>
          </a:p>
        </p:txBody>
      </p:sp>
      <p:sp>
        <p:nvSpPr>
          <p:cNvPr id="119" name="Google Shape;119;g10e44a2c2a0_0_108"/>
          <p:cNvSpPr txBox="1"/>
          <p:nvPr/>
        </p:nvSpPr>
        <p:spPr>
          <a:xfrm>
            <a:off x="1813274" y="232825"/>
            <a:ext cx="6035325" cy="2749440"/>
          </a:xfrm>
          <a:prstGeom prst="rect">
            <a:avLst/>
          </a:prstGeom>
          <a:noFill/>
          <a:ln>
            <a:noFill/>
          </a:ln>
        </p:spPr>
        <p:txBody>
          <a:bodyPr spcFirstLastPara="1" wrap="square" lIns="91425" tIns="91425" rIns="91425" bIns="91425" anchor="t" anchorCtr="0">
            <a:spAutoFit/>
          </a:bodyPr>
          <a:lstStyle/>
          <a:p>
            <a:pPr marL="0" lvl="0" indent="0" algn="l" rtl="0">
              <a:lnSpc>
                <a:spcPts val="5000"/>
              </a:lnSpc>
              <a:spcBef>
                <a:spcPts val="0"/>
              </a:spcBef>
              <a:spcAft>
                <a:spcPts val="0"/>
              </a:spcAft>
              <a:buNone/>
            </a:pPr>
            <a:r>
              <a:rPr lang="en" sz="4400" b="1" dirty="0">
                <a:solidFill>
                  <a:srgbClr val="17193C"/>
                </a:solidFill>
                <a:latin typeface="Roboto"/>
                <a:ea typeface="Roboto"/>
                <a:cs typeface="Roboto"/>
                <a:sym typeface="Roboto"/>
              </a:rPr>
              <a:t>Culturally Responsive SEL Series:  The Power &amp; Purpose of Culturally Responsive SEL</a:t>
            </a:r>
            <a:endParaRPr sz="4400" b="1" dirty="0">
              <a:solidFill>
                <a:srgbClr val="17193C"/>
              </a:solidFill>
              <a:latin typeface="Roboto"/>
              <a:ea typeface="Roboto"/>
              <a:cs typeface="Roboto"/>
              <a:sym typeface="Roboto"/>
            </a:endParaRPr>
          </a:p>
        </p:txBody>
      </p:sp>
      <p:pic>
        <p:nvPicPr>
          <p:cNvPr id="3" name="Picture 2" descr="A person with a scarf around the head&#10;&#10;Description automatically generated with low confidence">
            <a:extLst>
              <a:ext uri="{FF2B5EF4-FFF2-40B4-BE49-F238E27FC236}">
                <a16:creationId xmlns:a16="http://schemas.microsoft.com/office/drawing/2014/main" id="{1454EB8B-7A4B-4980-AB95-15766ECE9A41}"/>
              </a:ext>
            </a:extLst>
          </p:cNvPr>
          <p:cNvPicPr>
            <a:picLocks noChangeAspect="1"/>
          </p:cNvPicPr>
          <p:nvPr/>
        </p:nvPicPr>
        <p:blipFill>
          <a:blip r:embed="rId4"/>
          <a:stretch>
            <a:fillRect/>
          </a:stretch>
        </p:blipFill>
        <p:spPr>
          <a:xfrm>
            <a:off x="6097742" y="2332828"/>
            <a:ext cx="2004291" cy="20042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8"/>
          <p:cNvSpPr txBox="1">
            <a:spLocks noGrp="1"/>
          </p:cNvSpPr>
          <p:nvPr>
            <p:ph type="body" idx="1"/>
          </p:nvPr>
        </p:nvSpPr>
        <p:spPr>
          <a:xfrm>
            <a:off x="-7800" y="1189750"/>
            <a:ext cx="8520600" cy="30513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endParaRPr sz="1350" b="1">
              <a:solidFill>
                <a:srgbClr val="202124"/>
              </a:solidFill>
              <a:highlight>
                <a:srgbClr val="FFFFFF"/>
              </a:highlight>
            </a:endParaRPr>
          </a:p>
          <a:p>
            <a:pPr marL="457200" lvl="0" indent="-339725" algn="l" rtl="0">
              <a:spcBef>
                <a:spcPts val="1600"/>
              </a:spcBef>
              <a:spcAft>
                <a:spcPts val="0"/>
              </a:spcAft>
              <a:buSzPts val="1750"/>
              <a:buChar char="●"/>
            </a:pPr>
            <a:r>
              <a:rPr lang="en" sz="1750" b="1">
                <a:solidFill>
                  <a:srgbClr val="202124"/>
                </a:solidFill>
                <a:highlight>
                  <a:srgbClr val="FFFFFF"/>
                </a:highlight>
              </a:rPr>
              <a:t>T</a:t>
            </a:r>
            <a:r>
              <a:rPr lang="en" sz="1750" b="1">
                <a:solidFill>
                  <a:srgbClr val="303336"/>
                </a:solidFill>
              </a:rPr>
              <a:t>he customary beliefs, social forms, and material traits of a racial, religious, or social group </a:t>
            </a:r>
            <a:endParaRPr sz="1750" b="1">
              <a:solidFill>
                <a:srgbClr val="303336"/>
              </a:solidFill>
            </a:endParaRPr>
          </a:p>
          <a:p>
            <a:pPr marL="457200" lvl="0" indent="-339725" algn="l" rtl="0">
              <a:spcBef>
                <a:spcPts val="0"/>
              </a:spcBef>
              <a:spcAft>
                <a:spcPts val="0"/>
              </a:spcAft>
              <a:buSzPts val="1750"/>
              <a:buChar char="●"/>
            </a:pPr>
            <a:r>
              <a:rPr lang="en" sz="1750" b="1" i="1">
                <a:solidFill>
                  <a:srgbClr val="303336"/>
                </a:solidFill>
                <a:highlight>
                  <a:srgbClr val="FFFFFF"/>
                </a:highlight>
              </a:rPr>
              <a:t>Also</a:t>
            </a:r>
            <a:r>
              <a:rPr lang="en" sz="1750" b="1">
                <a:solidFill>
                  <a:srgbClr val="212529"/>
                </a:solidFill>
                <a:highlight>
                  <a:srgbClr val="FFFFFF"/>
                </a:highlight>
              </a:rPr>
              <a:t> : the characteristic features of everyday existence (such as diversions or a way of life) shared by people in a place or time</a:t>
            </a:r>
            <a:endParaRPr sz="1750" b="1">
              <a:solidFill>
                <a:srgbClr val="212529"/>
              </a:solidFill>
              <a:highlight>
                <a:srgbClr val="FFFFFF"/>
              </a:highlight>
            </a:endParaRPr>
          </a:p>
          <a:p>
            <a:pPr marL="457200" lvl="0" indent="-339725" algn="l" rtl="0">
              <a:spcBef>
                <a:spcPts val="0"/>
              </a:spcBef>
              <a:spcAft>
                <a:spcPts val="0"/>
              </a:spcAft>
              <a:buClr>
                <a:srgbClr val="303336"/>
              </a:buClr>
              <a:buSzPts val="1750"/>
              <a:buChar char="●"/>
            </a:pPr>
            <a:r>
              <a:rPr lang="en" sz="1750" b="1">
                <a:solidFill>
                  <a:srgbClr val="303336"/>
                </a:solidFill>
                <a:highlight>
                  <a:srgbClr val="FFFFFF"/>
                </a:highlight>
              </a:rPr>
              <a:t>The set of shared attitudes, values, goals, and practices that characterizes an institution or organization</a:t>
            </a:r>
            <a:endParaRPr sz="1750" b="1">
              <a:solidFill>
                <a:srgbClr val="303336"/>
              </a:solidFill>
              <a:highlight>
                <a:srgbClr val="FFFFFF"/>
              </a:highlight>
            </a:endParaRPr>
          </a:p>
          <a:p>
            <a:pPr marL="457200" lvl="0" indent="0" algn="l" rtl="0">
              <a:spcBef>
                <a:spcPts val="1600"/>
              </a:spcBef>
              <a:spcAft>
                <a:spcPts val="0"/>
              </a:spcAft>
              <a:buNone/>
            </a:pPr>
            <a:endParaRPr sz="1350">
              <a:solidFill>
                <a:srgbClr val="303336"/>
              </a:solidFill>
              <a:highlight>
                <a:srgbClr val="FFFFFF"/>
              </a:highlight>
            </a:endParaRPr>
          </a:p>
          <a:p>
            <a:pPr marL="0" lvl="0" indent="0" algn="l" rtl="0">
              <a:lnSpc>
                <a:spcPct val="150000"/>
              </a:lnSpc>
              <a:spcBef>
                <a:spcPts val="1600"/>
              </a:spcBef>
              <a:spcAft>
                <a:spcPts val="0"/>
              </a:spcAft>
              <a:buClr>
                <a:schemeClr val="dk1"/>
              </a:buClr>
              <a:buSzPts val="1100"/>
              <a:buFont typeface="Arial"/>
              <a:buNone/>
            </a:pPr>
            <a:endParaRPr sz="1100">
              <a:solidFill>
                <a:srgbClr val="212529"/>
              </a:solidFill>
              <a:highlight>
                <a:srgbClr val="FFFFFF"/>
              </a:highlight>
            </a:endParaRPr>
          </a:p>
          <a:p>
            <a:pPr marL="457200" lvl="0" indent="0" algn="l" rtl="0">
              <a:spcBef>
                <a:spcPts val="0"/>
              </a:spcBef>
              <a:spcAft>
                <a:spcPts val="1600"/>
              </a:spcAft>
              <a:buNone/>
            </a:pPr>
            <a:endParaRPr sz="2500" b="1">
              <a:solidFill>
                <a:srgbClr val="202124"/>
              </a:solidFill>
              <a:highlight>
                <a:srgbClr val="FFFFFF"/>
              </a:highlight>
            </a:endParaRPr>
          </a:p>
        </p:txBody>
      </p:sp>
      <p:pic>
        <p:nvPicPr>
          <p:cNvPr id="166" name="Google Shape;166;p38"/>
          <p:cNvPicPr preferRelativeResize="0"/>
          <p:nvPr/>
        </p:nvPicPr>
        <p:blipFill>
          <a:blip r:embed="rId3">
            <a:alphaModFix/>
          </a:blip>
          <a:stretch>
            <a:fillRect/>
          </a:stretch>
        </p:blipFill>
        <p:spPr>
          <a:xfrm>
            <a:off x="8045825" y="3236900"/>
            <a:ext cx="870600" cy="870600"/>
          </a:xfrm>
          <a:prstGeom prst="rect">
            <a:avLst/>
          </a:prstGeom>
          <a:noFill/>
          <a:ln>
            <a:noFill/>
          </a:ln>
        </p:spPr>
      </p:pic>
      <p:sp>
        <p:nvSpPr>
          <p:cNvPr id="167" name="Google Shape;167;p38"/>
          <p:cNvSpPr txBox="1"/>
          <p:nvPr/>
        </p:nvSpPr>
        <p:spPr>
          <a:xfrm>
            <a:off x="1916225" y="224125"/>
            <a:ext cx="645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68" name="Google Shape;168;p38"/>
          <p:cNvSpPr/>
          <p:nvPr/>
        </p:nvSpPr>
        <p:spPr>
          <a:xfrm>
            <a:off x="526575" y="169425"/>
            <a:ext cx="7948651" cy="1050659"/>
          </a:xfrm>
          <a:prstGeom prst="rect">
            <a:avLst/>
          </a:prstGeom>
        </p:spPr>
        <p:txBody>
          <a:bodyPr>
            <a:prstTxWarp prst="textPlain">
              <a:avLst/>
            </a:prstTxWarp>
          </a:bodyPr>
          <a:lstStyle/>
          <a:p>
            <a:pPr lvl="0" algn="ctr"/>
            <a:r>
              <a:rPr b="1" i="0" dirty="0">
                <a:ln w="9525" cap="flat" cmpd="sng">
                  <a:solidFill>
                    <a:srgbClr val="0000FF"/>
                  </a:solidFill>
                  <a:prstDash val="solid"/>
                  <a:round/>
                  <a:headEnd type="none" w="sm" len="sm"/>
                  <a:tailEnd type="none" w="sm" len="sm"/>
                </a:ln>
                <a:solidFill>
                  <a:srgbClr val="FF0000"/>
                </a:solidFill>
                <a:latin typeface="Merriweather"/>
              </a:rPr>
              <a:t>CULTURE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9"/>
          <p:cNvSpPr txBox="1">
            <a:spLocks noGrp="1"/>
          </p:cNvSpPr>
          <p:nvPr>
            <p:ph type="title"/>
          </p:nvPr>
        </p:nvSpPr>
        <p:spPr>
          <a:xfrm>
            <a:off x="311700" y="30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One Impact the Other?</a:t>
            </a:r>
            <a:endParaRPr/>
          </a:p>
        </p:txBody>
      </p:sp>
      <p:sp>
        <p:nvSpPr>
          <p:cNvPr id="174" name="Google Shape;174;p39"/>
          <p:cNvSpPr txBox="1">
            <a:spLocks noGrp="1"/>
          </p:cNvSpPr>
          <p:nvPr>
            <p:ph type="body" idx="1"/>
          </p:nvPr>
        </p:nvSpPr>
        <p:spPr>
          <a:xfrm>
            <a:off x="5078400" y="874050"/>
            <a:ext cx="3753900" cy="3051300"/>
          </a:xfrm>
          <a:prstGeom prst="rect">
            <a:avLst/>
          </a:prstGeom>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50">
                <a:solidFill>
                  <a:srgbClr val="333333"/>
                </a:solidFill>
                <a:highlight>
                  <a:srgbClr val="FFFFFF"/>
                </a:highlight>
                <a:latin typeface="Arial"/>
                <a:ea typeface="Arial"/>
                <a:cs typeface="Arial"/>
                <a:sym typeface="Arial"/>
              </a:rPr>
              <a:t>We define social and emotional learning (SEL) as an </a:t>
            </a:r>
            <a:r>
              <a:rPr lang="en" sz="1450" b="1">
                <a:solidFill>
                  <a:srgbClr val="FF0000"/>
                </a:solidFill>
                <a:highlight>
                  <a:srgbClr val="FFFFFF"/>
                </a:highlight>
                <a:latin typeface="Arial"/>
                <a:ea typeface="Arial"/>
                <a:cs typeface="Arial"/>
                <a:sym typeface="Arial"/>
              </a:rPr>
              <a:t>integral part of education and human development.</a:t>
            </a:r>
            <a:r>
              <a:rPr lang="en" sz="1450">
                <a:solidFill>
                  <a:srgbClr val="333333"/>
                </a:solidFill>
                <a:highlight>
                  <a:srgbClr val="FFFFFF"/>
                </a:highlight>
                <a:latin typeface="Arial"/>
                <a:ea typeface="Arial"/>
                <a:cs typeface="Arial"/>
                <a:sym typeface="Arial"/>
              </a:rPr>
              <a:t> SEL is the </a:t>
            </a:r>
            <a:r>
              <a:rPr lang="en" sz="1450" b="1">
                <a:solidFill>
                  <a:srgbClr val="FF0000"/>
                </a:solidFill>
                <a:highlight>
                  <a:srgbClr val="FFFFFF"/>
                </a:highlight>
                <a:latin typeface="Arial"/>
                <a:ea typeface="Arial"/>
                <a:cs typeface="Arial"/>
                <a:sym typeface="Arial"/>
              </a:rPr>
              <a:t>process </a:t>
            </a:r>
            <a:r>
              <a:rPr lang="en" sz="1450">
                <a:solidFill>
                  <a:srgbClr val="333333"/>
                </a:solidFill>
                <a:highlight>
                  <a:srgbClr val="FFFFFF"/>
                </a:highlight>
                <a:latin typeface="Arial"/>
                <a:ea typeface="Arial"/>
                <a:cs typeface="Arial"/>
                <a:sym typeface="Arial"/>
              </a:rPr>
              <a:t>through which all young people and adults acquire and </a:t>
            </a:r>
            <a:r>
              <a:rPr lang="en" sz="1450" b="1">
                <a:solidFill>
                  <a:srgbClr val="0000FF"/>
                </a:solidFill>
                <a:highlight>
                  <a:srgbClr val="FFFFFF"/>
                </a:highlight>
                <a:latin typeface="Arial"/>
                <a:ea typeface="Arial"/>
                <a:cs typeface="Arial"/>
                <a:sym typeface="Arial"/>
              </a:rPr>
              <a:t>apply the knowledge, skills, and attitudes</a:t>
            </a:r>
            <a:r>
              <a:rPr lang="en" sz="1450">
                <a:solidFill>
                  <a:srgbClr val="333333"/>
                </a:solidFill>
                <a:highlight>
                  <a:srgbClr val="FFFFFF"/>
                </a:highlight>
                <a:latin typeface="Arial"/>
                <a:ea typeface="Arial"/>
                <a:cs typeface="Arial"/>
                <a:sym typeface="Arial"/>
              </a:rPr>
              <a:t> to </a:t>
            </a:r>
            <a:r>
              <a:rPr lang="en" sz="1450" b="1">
                <a:solidFill>
                  <a:srgbClr val="6AA84F"/>
                </a:solidFill>
                <a:highlight>
                  <a:srgbClr val="FFFFFF"/>
                </a:highlight>
                <a:latin typeface="Arial"/>
                <a:ea typeface="Arial"/>
                <a:cs typeface="Arial"/>
                <a:sym typeface="Arial"/>
              </a:rPr>
              <a:t>develop healthy identities, manage emotions and achieve personal and collective goals, feel and show empathy for others, establish and maintain supportive relationships, and make responsible and caring decisions.</a:t>
            </a:r>
            <a:endParaRPr sz="1900" b="1" i="1">
              <a:solidFill>
                <a:srgbClr val="6AA84F"/>
              </a:solidFill>
            </a:endParaRPr>
          </a:p>
          <a:p>
            <a:pPr marL="457200" lvl="0" indent="0" algn="l" rtl="0">
              <a:spcBef>
                <a:spcPts val="1600"/>
              </a:spcBef>
              <a:spcAft>
                <a:spcPts val="1600"/>
              </a:spcAft>
              <a:buNone/>
            </a:pPr>
            <a:endParaRPr sz="600" i="1"/>
          </a:p>
        </p:txBody>
      </p:sp>
      <p:sp>
        <p:nvSpPr>
          <p:cNvPr id="175" name="Google Shape;175;p39"/>
          <p:cNvSpPr txBox="1">
            <a:spLocks noGrp="1"/>
          </p:cNvSpPr>
          <p:nvPr>
            <p:ph type="body" idx="1"/>
          </p:nvPr>
        </p:nvSpPr>
        <p:spPr>
          <a:xfrm>
            <a:off x="311700" y="874050"/>
            <a:ext cx="3753900" cy="3051300"/>
          </a:xfrm>
          <a:prstGeom prst="rect">
            <a:avLst/>
          </a:prstGeom>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320675" algn="l" rtl="0">
              <a:spcBef>
                <a:spcPts val="0"/>
              </a:spcBef>
              <a:spcAft>
                <a:spcPts val="0"/>
              </a:spcAft>
              <a:buClr>
                <a:schemeClr val="dk1"/>
              </a:buClr>
              <a:buSzPts val="1450"/>
              <a:buChar char="●"/>
            </a:pPr>
            <a:r>
              <a:rPr lang="en" sz="1450" b="1">
                <a:solidFill>
                  <a:srgbClr val="202124"/>
                </a:solidFill>
                <a:highlight>
                  <a:srgbClr val="FFFFFF"/>
                </a:highlight>
              </a:rPr>
              <a:t>T</a:t>
            </a:r>
            <a:r>
              <a:rPr lang="en" sz="1450" b="1">
                <a:solidFill>
                  <a:srgbClr val="303336"/>
                </a:solidFill>
              </a:rPr>
              <a:t>he customary beliefs, social forms, and material traits of a racial, religious, or social group </a:t>
            </a:r>
            <a:endParaRPr sz="1450" b="1">
              <a:solidFill>
                <a:srgbClr val="303336"/>
              </a:solidFill>
            </a:endParaRPr>
          </a:p>
          <a:p>
            <a:pPr marL="457200" lvl="0" indent="-320675" algn="l" rtl="0">
              <a:spcBef>
                <a:spcPts val="0"/>
              </a:spcBef>
              <a:spcAft>
                <a:spcPts val="0"/>
              </a:spcAft>
              <a:buClr>
                <a:schemeClr val="dk1"/>
              </a:buClr>
              <a:buSzPts val="1450"/>
              <a:buChar char="●"/>
            </a:pPr>
            <a:r>
              <a:rPr lang="en" sz="1450" b="1" i="1">
                <a:solidFill>
                  <a:srgbClr val="303336"/>
                </a:solidFill>
                <a:highlight>
                  <a:srgbClr val="FFFFFF"/>
                </a:highlight>
              </a:rPr>
              <a:t>Also</a:t>
            </a:r>
            <a:r>
              <a:rPr lang="en" sz="1450" b="1">
                <a:solidFill>
                  <a:srgbClr val="212529"/>
                </a:solidFill>
                <a:highlight>
                  <a:srgbClr val="FFFFFF"/>
                </a:highlight>
              </a:rPr>
              <a:t> : the characteristic features of everyday existence (such as diversions or a way of life) shared by people in a place or time</a:t>
            </a:r>
            <a:endParaRPr sz="1450" b="1">
              <a:solidFill>
                <a:srgbClr val="212529"/>
              </a:solidFill>
              <a:highlight>
                <a:srgbClr val="FFFFFF"/>
              </a:highlight>
            </a:endParaRPr>
          </a:p>
          <a:p>
            <a:pPr marL="457200" lvl="0" indent="-320675" algn="l" rtl="0">
              <a:spcBef>
                <a:spcPts val="0"/>
              </a:spcBef>
              <a:spcAft>
                <a:spcPts val="0"/>
              </a:spcAft>
              <a:buClr>
                <a:srgbClr val="303336"/>
              </a:buClr>
              <a:buSzPts val="1450"/>
              <a:buChar char="●"/>
            </a:pPr>
            <a:r>
              <a:rPr lang="en" sz="1450" b="1">
                <a:solidFill>
                  <a:srgbClr val="303336"/>
                </a:solidFill>
                <a:highlight>
                  <a:srgbClr val="FFFFFF"/>
                </a:highlight>
              </a:rPr>
              <a:t>The set of shared attitudes, values, goals, and practices that characterizes an institution or organization</a:t>
            </a:r>
            <a:endParaRPr sz="1450" b="1">
              <a:solidFill>
                <a:srgbClr val="303336"/>
              </a:solidFill>
              <a:highlight>
                <a:srgbClr val="FFFFFF"/>
              </a:highlight>
            </a:endParaRPr>
          </a:p>
          <a:p>
            <a:pPr marL="0" lvl="0" indent="0" algn="l" rtl="0">
              <a:spcBef>
                <a:spcPts val="1600"/>
              </a:spcBef>
              <a:spcAft>
                <a:spcPts val="1600"/>
              </a:spcAft>
              <a:buNone/>
            </a:pPr>
            <a:endParaRPr sz="1700" b="1">
              <a:solidFill>
                <a:srgbClr val="202124"/>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40"/>
          <p:cNvPicPr preferRelativeResize="0"/>
          <p:nvPr/>
        </p:nvPicPr>
        <p:blipFill>
          <a:blip r:embed="rId3">
            <a:alphaModFix/>
          </a:blip>
          <a:stretch>
            <a:fillRect/>
          </a:stretch>
        </p:blipFill>
        <p:spPr>
          <a:xfrm>
            <a:off x="4179800" y="302125"/>
            <a:ext cx="4338375" cy="3837425"/>
          </a:xfrm>
          <a:prstGeom prst="rect">
            <a:avLst/>
          </a:prstGeom>
          <a:noFill/>
          <a:ln>
            <a:noFill/>
          </a:ln>
        </p:spPr>
      </p:pic>
      <p:sp>
        <p:nvSpPr>
          <p:cNvPr id="181" name="Google Shape;181;p40"/>
          <p:cNvSpPr/>
          <p:nvPr/>
        </p:nvSpPr>
        <p:spPr>
          <a:xfrm>
            <a:off x="67225" y="85175"/>
            <a:ext cx="3933300" cy="26490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t>Communities of Practice (COP)</a:t>
            </a:r>
            <a:r>
              <a:rPr lang="en" sz="1600"/>
              <a:t>are groups of people who </a:t>
            </a:r>
            <a:r>
              <a:rPr lang="en" sz="1600" b="1"/>
              <a:t>share a concern</a:t>
            </a:r>
            <a:r>
              <a:rPr lang="en" sz="1600"/>
              <a:t> or a passion for something they do and </a:t>
            </a:r>
            <a:r>
              <a:rPr lang="en" sz="1600" b="1"/>
              <a:t>learn how to do </a:t>
            </a:r>
            <a:r>
              <a:rPr lang="en" sz="1600"/>
              <a:t>it better as they  </a:t>
            </a:r>
            <a:r>
              <a:rPr lang="en" sz="1600" b="1"/>
              <a:t>interact regularly</a:t>
            </a:r>
            <a:r>
              <a:rPr lang="en" sz="1600"/>
              <a:t> ~ </a:t>
            </a:r>
            <a:r>
              <a:rPr lang="en" sz="1600" i="1"/>
              <a:t>Etienne Wenger</a:t>
            </a:r>
            <a:endParaRPr sz="1600" i="1"/>
          </a:p>
        </p:txBody>
      </p:sp>
      <p:sp>
        <p:nvSpPr>
          <p:cNvPr id="182" name="Google Shape;182;p40"/>
          <p:cNvSpPr txBox="1"/>
          <p:nvPr/>
        </p:nvSpPr>
        <p:spPr>
          <a:xfrm>
            <a:off x="4235825" y="1524000"/>
            <a:ext cx="112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(Concern)</a:t>
            </a:r>
            <a:endParaRPr>
              <a:latin typeface="Roboto"/>
              <a:ea typeface="Roboto"/>
              <a:cs typeface="Roboto"/>
              <a:sym typeface="Roboto"/>
            </a:endParaRPr>
          </a:p>
        </p:txBody>
      </p:sp>
      <p:sp>
        <p:nvSpPr>
          <p:cNvPr id="183" name="Google Shape;183;p40"/>
          <p:cNvSpPr txBox="1"/>
          <p:nvPr/>
        </p:nvSpPr>
        <p:spPr>
          <a:xfrm>
            <a:off x="7117475" y="1591225"/>
            <a:ext cx="14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(Interaction)</a:t>
            </a:r>
            <a:endParaRPr>
              <a:latin typeface="Roboto"/>
              <a:ea typeface="Roboto"/>
              <a:cs typeface="Roboto"/>
              <a:sym typeface="Roboto"/>
            </a:endParaRPr>
          </a:p>
        </p:txBody>
      </p:sp>
      <p:sp>
        <p:nvSpPr>
          <p:cNvPr id="184" name="Google Shape;184;p40"/>
          <p:cNvSpPr txBox="1"/>
          <p:nvPr/>
        </p:nvSpPr>
        <p:spPr>
          <a:xfrm>
            <a:off x="5995150" y="3518625"/>
            <a:ext cx="133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(Doing)</a:t>
            </a:r>
            <a:endParaRPr>
              <a:latin typeface="Roboto"/>
              <a:ea typeface="Roboto"/>
              <a:cs typeface="Roboto"/>
              <a:sym typeface="Roboto"/>
            </a:endParaRPr>
          </a:p>
        </p:txBody>
      </p:sp>
      <p:sp>
        <p:nvSpPr>
          <p:cNvPr id="185" name="Google Shape;185;p40"/>
          <p:cNvSpPr txBox="1"/>
          <p:nvPr/>
        </p:nvSpPr>
        <p:spPr>
          <a:xfrm>
            <a:off x="291350" y="3294525"/>
            <a:ext cx="4338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i="1">
                <a:latin typeface="Roboto"/>
                <a:ea typeface="Roboto"/>
                <a:cs typeface="Roboto"/>
                <a:sym typeface="Roboto"/>
              </a:rPr>
              <a:t>Communities of Practice impact how we think and perceive difference ~ Cris Cullinan</a:t>
            </a:r>
            <a:endParaRPr sz="1600" b="1" i="1">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41"/>
          <p:cNvPicPr preferRelativeResize="0"/>
          <p:nvPr/>
        </p:nvPicPr>
        <p:blipFill>
          <a:blip r:embed="rId3">
            <a:alphaModFix/>
          </a:blip>
          <a:stretch>
            <a:fillRect/>
          </a:stretch>
        </p:blipFill>
        <p:spPr>
          <a:xfrm>
            <a:off x="152400" y="152400"/>
            <a:ext cx="4786374" cy="4057076"/>
          </a:xfrm>
          <a:prstGeom prst="rect">
            <a:avLst/>
          </a:prstGeom>
          <a:noFill/>
          <a:ln>
            <a:noFill/>
          </a:ln>
        </p:spPr>
      </p:pic>
      <p:sp>
        <p:nvSpPr>
          <p:cNvPr id="191" name="Google Shape;191;p41"/>
          <p:cNvSpPr txBox="1"/>
          <p:nvPr/>
        </p:nvSpPr>
        <p:spPr>
          <a:xfrm>
            <a:off x="5642500" y="678125"/>
            <a:ext cx="3160200" cy="24165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SzPts val="2900"/>
              <a:buFont typeface="Roboto"/>
              <a:buChar char="●"/>
            </a:pPr>
            <a:r>
              <a:rPr lang="en" sz="2900">
                <a:latin typeface="Roboto"/>
                <a:ea typeface="Roboto"/>
                <a:cs typeface="Roboto"/>
                <a:sym typeface="Roboto"/>
              </a:rPr>
              <a:t>Values and Beliefs</a:t>
            </a:r>
            <a:endParaRPr sz="2900">
              <a:latin typeface="Roboto"/>
              <a:ea typeface="Roboto"/>
              <a:cs typeface="Roboto"/>
              <a:sym typeface="Roboto"/>
            </a:endParaRPr>
          </a:p>
          <a:p>
            <a:pPr marL="457200" lvl="0" indent="-412750" algn="l" rtl="0">
              <a:spcBef>
                <a:spcPts val="0"/>
              </a:spcBef>
              <a:spcAft>
                <a:spcPts val="0"/>
              </a:spcAft>
              <a:buSzPts val="2900"/>
              <a:buFont typeface="Roboto"/>
              <a:buChar char="●"/>
            </a:pPr>
            <a:r>
              <a:rPr lang="en" sz="2900">
                <a:latin typeface="Roboto"/>
                <a:ea typeface="Roboto"/>
                <a:cs typeface="Roboto"/>
                <a:sym typeface="Roboto"/>
              </a:rPr>
              <a:t>Experiences</a:t>
            </a:r>
            <a:endParaRPr sz="2900">
              <a:latin typeface="Roboto"/>
              <a:ea typeface="Roboto"/>
              <a:cs typeface="Roboto"/>
              <a:sym typeface="Roboto"/>
            </a:endParaRPr>
          </a:p>
          <a:p>
            <a:pPr marL="457200" lvl="0" indent="-412750" algn="l" rtl="0">
              <a:spcBef>
                <a:spcPts val="0"/>
              </a:spcBef>
              <a:spcAft>
                <a:spcPts val="0"/>
              </a:spcAft>
              <a:buSzPts val="2900"/>
              <a:buFont typeface="Roboto"/>
              <a:buChar char="●"/>
            </a:pPr>
            <a:r>
              <a:rPr lang="en" sz="2900">
                <a:latin typeface="Roboto"/>
                <a:ea typeface="Roboto"/>
                <a:cs typeface="Roboto"/>
                <a:sym typeface="Roboto"/>
              </a:rPr>
              <a:t>Attitudes and Behavior</a:t>
            </a:r>
            <a:endParaRPr sz="29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42"/>
          <p:cNvPicPr preferRelativeResize="0"/>
          <p:nvPr/>
        </p:nvPicPr>
        <p:blipFill>
          <a:blip r:embed="rId3">
            <a:alphaModFix/>
          </a:blip>
          <a:stretch>
            <a:fillRect/>
          </a:stretch>
        </p:blipFill>
        <p:spPr>
          <a:xfrm>
            <a:off x="152400" y="152400"/>
            <a:ext cx="3994675" cy="3994675"/>
          </a:xfrm>
          <a:prstGeom prst="rect">
            <a:avLst/>
          </a:prstGeom>
          <a:noFill/>
          <a:ln>
            <a:noFill/>
          </a:ln>
        </p:spPr>
      </p:pic>
      <p:sp>
        <p:nvSpPr>
          <p:cNvPr id="197" name="Google Shape;197;p42"/>
          <p:cNvSpPr txBox="1"/>
          <p:nvPr/>
        </p:nvSpPr>
        <p:spPr>
          <a:xfrm>
            <a:off x="5423650" y="795625"/>
            <a:ext cx="3294600" cy="2570400"/>
          </a:xfrm>
          <a:prstGeom prst="rect">
            <a:avLst/>
          </a:prstGeom>
          <a:noFill/>
          <a:ln>
            <a:noFill/>
          </a:ln>
        </p:spPr>
        <p:txBody>
          <a:bodyPr spcFirstLastPara="1" wrap="square" lIns="91425" tIns="91425" rIns="91425" bIns="91425" anchor="t" anchorCtr="0">
            <a:spAutoFit/>
          </a:bodyPr>
          <a:lstStyle/>
          <a:p>
            <a:pPr marL="457200" lvl="0" indent="-425450" algn="l" rtl="0">
              <a:spcBef>
                <a:spcPts val="0"/>
              </a:spcBef>
              <a:spcAft>
                <a:spcPts val="0"/>
              </a:spcAft>
              <a:buSzPts val="3100"/>
              <a:buFont typeface="Roboto"/>
              <a:buChar char="●"/>
            </a:pPr>
            <a:r>
              <a:rPr lang="en" sz="3100">
                <a:latin typeface="Roboto"/>
                <a:ea typeface="Roboto"/>
                <a:cs typeface="Roboto"/>
                <a:sym typeface="Roboto"/>
              </a:rPr>
              <a:t>Regulation</a:t>
            </a:r>
            <a:endParaRPr sz="3100">
              <a:latin typeface="Roboto"/>
              <a:ea typeface="Roboto"/>
              <a:cs typeface="Roboto"/>
              <a:sym typeface="Roboto"/>
            </a:endParaRPr>
          </a:p>
          <a:p>
            <a:pPr marL="457200" lvl="0" indent="-425450" algn="l" rtl="0">
              <a:spcBef>
                <a:spcPts val="0"/>
              </a:spcBef>
              <a:spcAft>
                <a:spcPts val="0"/>
              </a:spcAft>
              <a:buSzPts val="3100"/>
              <a:buFont typeface="Roboto"/>
              <a:buChar char="●"/>
            </a:pPr>
            <a:r>
              <a:rPr lang="en" sz="3100">
                <a:latin typeface="Roboto"/>
                <a:ea typeface="Roboto"/>
                <a:cs typeface="Roboto"/>
                <a:sym typeface="Roboto"/>
              </a:rPr>
              <a:t>Perceptions</a:t>
            </a:r>
            <a:endParaRPr sz="3100">
              <a:latin typeface="Roboto"/>
              <a:ea typeface="Roboto"/>
              <a:cs typeface="Roboto"/>
              <a:sym typeface="Roboto"/>
            </a:endParaRPr>
          </a:p>
          <a:p>
            <a:pPr marL="457200" lvl="0" indent="-425450" algn="l" rtl="0">
              <a:spcBef>
                <a:spcPts val="0"/>
              </a:spcBef>
              <a:spcAft>
                <a:spcPts val="0"/>
              </a:spcAft>
              <a:buSzPts val="3100"/>
              <a:buFont typeface="Roboto"/>
              <a:buChar char="●"/>
            </a:pPr>
            <a:r>
              <a:rPr lang="en" sz="3100">
                <a:latin typeface="Roboto"/>
                <a:ea typeface="Roboto"/>
                <a:cs typeface="Roboto"/>
                <a:sym typeface="Roboto"/>
              </a:rPr>
              <a:t>Community</a:t>
            </a:r>
            <a:endParaRPr sz="3100">
              <a:latin typeface="Roboto"/>
              <a:ea typeface="Roboto"/>
              <a:cs typeface="Roboto"/>
              <a:sym typeface="Roboto"/>
            </a:endParaRPr>
          </a:p>
          <a:p>
            <a:pPr marL="457200" lvl="0" indent="-425450" algn="l" rtl="0">
              <a:spcBef>
                <a:spcPts val="0"/>
              </a:spcBef>
              <a:spcAft>
                <a:spcPts val="0"/>
              </a:spcAft>
              <a:buSzPts val="3100"/>
              <a:buFont typeface="Roboto"/>
              <a:buChar char="●"/>
            </a:pPr>
            <a:r>
              <a:rPr lang="en" sz="3100">
                <a:latin typeface="Roboto"/>
                <a:ea typeface="Roboto"/>
                <a:cs typeface="Roboto"/>
                <a:sym typeface="Roboto"/>
              </a:rPr>
              <a:t>Self Efficacy</a:t>
            </a:r>
            <a:endParaRPr sz="3100">
              <a:latin typeface="Roboto"/>
              <a:ea typeface="Roboto"/>
              <a:cs typeface="Roboto"/>
              <a:sym typeface="Roboto"/>
            </a:endParaRPr>
          </a:p>
          <a:p>
            <a:pPr marL="457200" lvl="0" indent="-425450" algn="l" rtl="0">
              <a:spcBef>
                <a:spcPts val="0"/>
              </a:spcBef>
              <a:spcAft>
                <a:spcPts val="0"/>
              </a:spcAft>
              <a:buSzPts val="3100"/>
              <a:buFont typeface="Roboto"/>
              <a:buChar char="●"/>
            </a:pPr>
            <a:r>
              <a:rPr lang="en" sz="3100">
                <a:latin typeface="Roboto"/>
                <a:ea typeface="Roboto"/>
                <a:cs typeface="Roboto"/>
                <a:sym typeface="Roboto"/>
              </a:rPr>
              <a:t>Take Action</a:t>
            </a:r>
            <a:endParaRPr sz="31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3"/>
          <p:cNvPicPr preferRelativeResize="0"/>
          <p:nvPr/>
        </p:nvPicPr>
        <p:blipFill>
          <a:blip r:embed="rId3">
            <a:alphaModFix/>
          </a:blip>
          <a:stretch>
            <a:fillRect/>
          </a:stretch>
        </p:blipFill>
        <p:spPr>
          <a:xfrm>
            <a:off x="1250575" y="96350"/>
            <a:ext cx="3973824" cy="3368326"/>
          </a:xfrm>
          <a:prstGeom prst="rect">
            <a:avLst/>
          </a:prstGeom>
          <a:noFill/>
          <a:ln>
            <a:noFill/>
          </a:ln>
        </p:spPr>
      </p:pic>
      <p:pic>
        <p:nvPicPr>
          <p:cNvPr id="203" name="Google Shape;203;p43"/>
          <p:cNvPicPr preferRelativeResize="0"/>
          <p:nvPr/>
        </p:nvPicPr>
        <p:blipFill>
          <a:blip r:embed="rId4">
            <a:alphaModFix amt="67000"/>
          </a:blip>
          <a:stretch>
            <a:fillRect/>
          </a:stretch>
        </p:blipFill>
        <p:spPr>
          <a:xfrm>
            <a:off x="3942425" y="331650"/>
            <a:ext cx="4161875" cy="3368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4" descr="What is Social and Emotional Learning (SEL)? CASEL defined the term 26 years ago and is joined by educators, students, parents, and community leaders to help answer that question. &#10;&#10;Everyone has a role to play to ensure high-quality SEL is an essential part of PK-12 education. Join us in speaking up about SEL as an education priority and connect your own community to SEL knowledge and resources.&#10;&#10;Learn more: https://casel.org/sel-framework/" title="What is Social and Emotional Learning (SEL)?">
            <a:hlinkClick r:id="rId3"/>
          </p:cNvPr>
          <p:cNvPicPr preferRelativeResize="0"/>
          <p:nvPr/>
        </p:nvPicPr>
        <p:blipFill>
          <a:blip r:embed="rId4">
            <a:alphaModFix/>
          </a:blip>
          <a:stretch>
            <a:fillRect/>
          </a:stretch>
        </p:blipFill>
        <p:spPr>
          <a:xfrm>
            <a:off x="2286000" y="4450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5"/>
          <p:cNvPicPr preferRelativeResize="0"/>
          <p:nvPr/>
        </p:nvPicPr>
        <p:blipFill>
          <a:blip r:embed="rId3">
            <a:alphaModFix/>
          </a:blip>
          <a:stretch>
            <a:fillRect/>
          </a:stretch>
        </p:blipFill>
        <p:spPr>
          <a:xfrm>
            <a:off x="84545" y="1416825"/>
            <a:ext cx="3326326" cy="2217551"/>
          </a:xfrm>
          <a:prstGeom prst="rect">
            <a:avLst/>
          </a:prstGeom>
          <a:noFill/>
          <a:ln>
            <a:noFill/>
          </a:ln>
        </p:spPr>
      </p:pic>
      <p:sp>
        <p:nvSpPr>
          <p:cNvPr id="214" name="Google Shape;214;p45"/>
          <p:cNvSpPr/>
          <p:nvPr/>
        </p:nvSpPr>
        <p:spPr>
          <a:xfrm>
            <a:off x="84552" y="161625"/>
            <a:ext cx="7841949" cy="983351"/>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rgbClr val="1C4587"/>
                </a:solidFill>
                <a:latin typeface="Merriweather"/>
              </a:rPr>
              <a:t>Micro-Exclusion</a:t>
            </a:r>
          </a:p>
        </p:txBody>
      </p:sp>
      <p:sp>
        <p:nvSpPr>
          <p:cNvPr id="215" name="Google Shape;215;p45"/>
          <p:cNvSpPr txBox="1"/>
          <p:nvPr/>
        </p:nvSpPr>
        <p:spPr>
          <a:xfrm>
            <a:off x="4774275" y="1631500"/>
            <a:ext cx="3383100" cy="15393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Roboto"/>
              <a:buChar char="●"/>
            </a:pPr>
            <a:r>
              <a:rPr lang="en" sz="2200">
                <a:latin typeface="Roboto"/>
                <a:ea typeface="Roboto"/>
                <a:cs typeface="Roboto"/>
                <a:sym typeface="Roboto"/>
              </a:rPr>
              <a:t>Equality of Access</a:t>
            </a:r>
            <a:endParaRPr sz="2200">
              <a:latin typeface="Roboto"/>
              <a:ea typeface="Roboto"/>
              <a:cs typeface="Roboto"/>
              <a:sym typeface="Roboto"/>
            </a:endParaRPr>
          </a:p>
          <a:p>
            <a:pPr marL="457200" lvl="0" indent="-368300" algn="l" rtl="0">
              <a:spcBef>
                <a:spcPts val="0"/>
              </a:spcBef>
              <a:spcAft>
                <a:spcPts val="0"/>
              </a:spcAft>
              <a:buSzPts val="2200"/>
              <a:buFont typeface="Roboto"/>
              <a:buChar char="●"/>
            </a:pPr>
            <a:r>
              <a:rPr lang="en" sz="2200">
                <a:latin typeface="Roboto"/>
                <a:ea typeface="Roboto"/>
                <a:cs typeface="Roboto"/>
                <a:sym typeface="Roboto"/>
              </a:rPr>
              <a:t>Good Intentions</a:t>
            </a:r>
            <a:endParaRPr sz="2200">
              <a:latin typeface="Roboto"/>
              <a:ea typeface="Roboto"/>
              <a:cs typeface="Roboto"/>
              <a:sym typeface="Roboto"/>
            </a:endParaRPr>
          </a:p>
          <a:p>
            <a:pPr marL="457200" lvl="0" indent="-368300" algn="l" rtl="0">
              <a:spcBef>
                <a:spcPts val="0"/>
              </a:spcBef>
              <a:spcAft>
                <a:spcPts val="0"/>
              </a:spcAft>
              <a:buSzPts val="2200"/>
              <a:buFont typeface="Roboto"/>
              <a:buChar char="●"/>
            </a:pPr>
            <a:r>
              <a:rPr lang="en" sz="2200">
                <a:latin typeface="Roboto"/>
                <a:ea typeface="Roboto"/>
                <a:cs typeface="Roboto"/>
                <a:sym typeface="Roboto"/>
              </a:rPr>
              <a:t>SEL Competency Norms</a:t>
            </a:r>
            <a:endParaRPr sz="22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6"/>
          <p:cNvSpPr/>
          <p:nvPr/>
        </p:nvSpPr>
        <p:spPr>
          <a:xfrm>
            <a:off x="372750" y="134575"/>
            <a:ext cx="5990623" cy="1064449"/>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0000FF"/>
                </a:solidFill>
                <a:latin typeface="Merriweather"/>
              </a:rPr>
              <a:t>Trauma,</a:t>
            </a:r>
          </a:p>
        </p:txBody>
      </p:sp>
      <p:sp>
        <p:nvSpPr>
          <p:cNvPr id="221" name="Google Shape;221;p46"/>
          <p:cNvSpPr/>
          <p:nvPr/>
        </p:nvSpPr>
        <p:spPr>
          <a:xfrm>
            <a:off x="5914075" y="1199025"/>
            <a:ext cx="2945549" cy="955351"/>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0000FF"/>
                </a:solidFill>
                <a:latin typeface="Merriweather"/>
              </a:rPr>
              <a:t>SEL,</a:t>
            </a:r>
          </a:p>
        </p:txBody>
      </p:sp>
      <p:sp>
        <p:nvSpPr>
          <p:cNvPr id="222" name="Google Shape;222;p46"/>
          <p:cNvSpPr/>
          <p:nvPr/>
        </p:nvSpPr>
        <p:spPr>
          <a:xfrm>
            <a:off x="2869000" y="2238425"/>
            <a:ext cx="5990629" cy="1064451"/>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0000FF"/>
                </a:solidFill>
                <a:latin typeface="Merriweather"/>
              </a:rPr>
              <a:t>&amp; Literacy</a:t>
            </a:r>
          </a:p>
        </p:txBody>
      </p:sp>
      <p:pic>
        <p:nvPicPr>
          <p:cNvPr id="223" name="Google Shape;223;p46"/>
          <p:cNvPicPr preferRelativeResize="0"/>
          <p:nvPr/>
        </p:nvPicPr>
        <p:blipFill>
          <a:blip r:embed="rId3">
            <a:alphaModFix/>
          </a:blip>
          <a:stretch>
            <a:fillRect/>
          </a:stretch>
        </p:blipFill>
        <p:spPr>
          <a:xfrm>
            <a:off x="130477" y="1234075"/>
            <a:ext cx="2789021" cy="1470773"/>
          </a:xfrm>
          <a:prstGeom prst="rect">
            <a:avLst/>
          </a:prstGeom>
          <a:noFill/>
          <a:ln>
            <a:noFill/>
          </a:ln>
        </p:spPr>
      </p:pic>
      <p:sp>
        <p:nvSpPr>
          <p:cNvPr id="224" name="Google Shape;224;p46"/>
          <p:cNvSpPr txBox="1"/>
          <p:nvPr/>
        </p:nvSpPr>
        <p:spPr>
          <a:xfrm>
            <a:off x="60100" y="3302875"/>
            <a:ext cx="8799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rgbClr val="222222"/>
                </a:solidFill>
                <a:highlight>
                  <a:srgbClr val="FFFFFF"/>
                </a:highlight>
              </a:rPr>
              <a:t>SEL is intended to create the space and bring explicit awareness to our emotional and regulatory systems,so that we can build the skills necessary for regulating the stress response. We need SEL to be able to "sit and focus" in the classroom. ~ Dr. Nancy Michael</a:t>
            </a:r>
            <a:endParaRPr b="1" i="1">
              <a:solidFill>
                <a:srgbClr val="222222"/>
              </a:solidFill>
              <a:highlight>
                <a:srgbClr val="FFFFFF"/>
              </a:highlight>
            </a:endParaRPr>
          </a:p>
          <a:p>
            <a:pPr marL="0" lvl="0" indent="0" algn="l" rtl="0">
              <a:spcBef>
                <a:spcPts val="0"/>
              </a:spcBef>
              <a:spcAft>
                <a:spcPts val="0"/>
              </a:spcAft>
              <a:buNone/>
            </a:pPr>
            <a:endParaRPr b="1" i="1">
              <a:solidFill>
                <a:srgbClr val="222222"/>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47"/>
          <p:cNvPicPr preferRelativeResize="0"/>
          <p:nvPr/>
        </p:nvPicPr>
        <p:blipFill>
          <a:blip r:embed="rId3">
            <a:alphaModFix/>
          </a:blip>
          <a:stretch>
            <a:fillRect/>
          </a:stretch>
        </p:blipFill>
        <p:spPr>
          <a:xfrm>
            <a:off x="263525" y="962025"/>
            <a:ext cx="8134351" cy="1724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0"/>
          <p:cNvPicPr preferRelativeResize="0"/>
          <p:nvPr/>
        </p:nvPicPr>
        <p:blipFill>
          <a:blip r:embed="rId3">
            <a:alphaModFix/>
          </a:blip>
          <a:stretch>
            <a:fillRect/>
          </a:stretch>
        </p:blipFill>
        <p:spPr>
          <a:xfrm>
            <a:off x="1233100" y="68950"/>
            <a:ext cx="6199346" cy="1791001"/>
          </a:xfrm>
          <a:prstGeom prst="rect">
            <a:avLst/>
          </a:prstGeom>
          <a:noFill/>
          <a:ln>
            <a:noFill/>
          </a:ln>
        </p:spPr>
      </p:pic>
      <p:sp>
        <p:nvSpPr>
          <p:cNvPr id="112" name="Google Shape;112;p30"/>
          <p:cNvSpPr txBox="1"/>
          <p:nvPr/>
        </p:nvSpPr>
        <p:spPr>
          <a:xfrm>
            <a:off x="0" y="1859950"/>
            <a:ext cx="9058800" cy="284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500" b="1">
                <a:solidFill>
                  <a:srgbClr val="1C4587"/>
                </a:solidFill>
                <a:highlight>
                  <a:srgbClr val="FFFFFF"/>
                </a:highlight>
                <a:latin typeface="Roboto"/>
                <a:ea typeface="Roboto"/>
                <a:cs typeface="Roboto"/>
                <a:sym typeface="Roboto"/>
              </a:rPr>
              <a:t>Culturally Responsive Social Emotional Learning (SEL) Series </a:t>
            </a:r>
            <a:endParaRPr sz="2500" b="1">
              <a:solidFill>
                <a:srgbClr val="1C4587"/>
              </a:solidFill>
              <a:highlight>
                <a:srgbClr val="FFFFFF"/>
              </a:highlight>
              <a:latin typeface="Roboto"/>
              <a:ea typeface="Roboto"/>
              <a:cs typeface="Roboto"/>
              <a:sym typeface="Roboto"/>
            </a:endParaRPr>
          </a:p>
          <a:p>
            <a:pPr marL="0" lvl="0" indent="0" algn="ctr" rtl="0">
              <a:spcBef>
                <a:spcPts val="1000"/>
              </a:spcBef>
              <a:spcAft>
                <a:spcPts val="0"/>
              </a:spcAft>
              <a:buNone/>
            </a:pPr>
            <a:endParaRPr sz="2300" b="1">
              <a:solidFill>
                <a:srgbClr val="1C4587"/>
              </a:solidFill>
              <a:latin typeface="Roboto"/>
              <a:ea typeface="Roboto"/>
              <a:cs typeface="Roboto"/>
              <a:sym typeface="Roboto"/>
            </a:endParaRPr>
          </a:p>
          <a:p>
            <a:pPr marL="0" lvl="0" indent="0" algn="ctr" rtl="0">
              <a:spcBef>
                <a:spcPts val="0"/>
              </a:spcBef>
              <a:spcAft>
                <a:spcPts val="0"/>
              </a:spcAft>
              <a:buNone/>
            </a:pPr>
            <a:endParaRPr sz="2300" b="1">
              <a:solidFill>
                <a:srgbClr val="1C4587"/>
              </a:solidFill>
              <a:latin typeface="Roboto"/>
              <a:ea typeface="Roboto"/>
              <a:cs typeface="Roboto"/>
              <a:sym typeface="Roboto"/>
            </a:endParaRPr>
          </a:p>
          <a:p>
            <a:pPr marL="0" lvl="0" indent="0" algn="ctr" rtl="0">
              <a:spcBef>
                <a:spcPts val="0"/>
              </a:spcBef>
              <a:spcAft>
                <a:spcPts val="0"/>
              </a:spcAft>
              <a:buNone/>
            </a:pPr>
            <a:r>
              <a:rPr lang="en" sz="2300" b="1">
                <a:solidFill>
                  <a:srgbClr val="1C4587"/>
                </a:solidFill>
                <a:latin typeface="Roboto"/>
                <a:ea typeface="Roboto"/>
                <a:cs typeface="Roboto"/>
                <a:sym typeface="Roboto"/>
              </a:rPr>
              <a:t>Session 1: The Power &amp; Purpose of Culturally Responsive SEL</a:t>
            </a:r>
            <a:endParaRPr sz="2300" b="1">
              <a:solidFill>
                <a:srgbClr val="167A91"/>
              </a:solidFill>
              <a:latin typeface="Roboto"/>
              <a:ea typeface="Roboto"/>
              <a:cs typeface="Roboto"/>
              <a:sym typeface="Roboto"/>
            </a:endParaRPr>
          </a:p>
          <a:p>
            <a:pPr marL="0" lvl="0" indent="0" algn="ctr" rtl="0">
              <a:spcBef>
                <a:spcPts val="0"/>
              </a:spcBef>
              <a:spcAft>
                <a:spcPts val="0"/>
              </a:spcAft>
              <a:buNone/>
            </a:pPr>
            <a:r>
              <a:rPr lang="en" sz="2300" b="1">
                <a:solidFill>
                  <a:srgbClr val="167A91"/>
                </a:solidFill>
                <a:latin typeface="Roboto"/>
                <a:ea typeface="Roboto"/>
                <a:cs typeface="Roboto"/>
                <a:sym typeface="Roboto"/>
              </a:rPr>
              <a:t>January 19, 2022</a:t>
            </a:r>
            <a:endParaRPr sz="2300" b="1">
              <a:solidFill>
                <a:srgbClr val="167A9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8"/>
          <p:cNvSpPr/>
          <p:nvPr/>
        </p:nvSpPr>
        <p:spPr>
          <a:xfrm>
            <a:off x="64450" y="303550"/>
            <a:ext cx="3921000" cy="1603500"/>
          </a:xfrm>
          <a:prstGeom prst="homePlate">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5600" b="1">
                <a:solidFill>
                  <a:schemeClr val="lt1"/>
                </a:solidFill>
              </a:rPr>
              <a:t>ACCESS</a:t>
            </a:r>
            <a:endParaRPr sz="5600" b="1">
              <a:solidFill>
                <a:schemeClr val="lt1"/>
              </a:solidFill>
            </a:endParaRPr>
          </a:p>
        </p:txBody>
      </p:sp>
      <p:sp>
        <p:nvSpPr>
          <p:cNvPr id="235" name="Google Shape;235;p48"/>
          <p:cNvSpPr txBox="1"/>
          <p:nvPr/>
        </p:nvSpPr>
        <p:spPr>
          <a:xfrm>
            <a:off x="64450" y="2059300"/>
            <a:ext cx="610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latin typeface="Roboto"/>
                <a:ea typeface="Roboto"/>
                <a:cs typeface="Roboto"/>
                <a:sym typeface="Roboto"/>
              </a:rPr>
              <a:t>All students have opportunities for SEL experience and skill development</a:t>
            </a:r>
            <a:endParaRPr b="1" i="1">
              <a:latin typeface="Roboto"/>
              <a:ea typeface="Roboto"/>
              <a:cs typeface="Roboto"/>
              <a:sym typeface="Roboto"/>
            </a:endParaRPr>
          </a:p>
        </p:txBody>
      </p:sp>
      <p:sp>
        <p:nvSpPr>
          <p:cNvPr id="236" name="Google Shape;236;p48"/>
          <p:cNvSpPr txBox="1"/>
          <p:nvPr/>
        </p:nvSpPr>
        <p:spPr>
          <a:xfrm>
            <a:off x="5931150" y="740200"/>
            <a:ext cx="2913300" cy="1800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Roboto"/>
              <a:buChar char="●"/>
            </a:pPr>
            <a:r>
              <a:rPr lang="en" sz="2100">
                <a:latin typeface="Roboto"/>
                <a:ea typeface="Roboto"/>
                <a:cs typeface="Roboto"/>
                <a:sym typeface="Roboto"/>
              </a:rPr>
              <a:t>Building Behavior Expectations</a:t>
            </a:r>
            <a:endParaRPr sz="2100">
              <a:latin typeface="Roboto"/>
              <a:ea typeface="Roboto"/>
              <a:cs typeface="Roboto"/>
              <a:sym typeface="Roboto"/>
            </a:endParaRPr>
          </a:p>
          <a:p>
            <a:pPr marL="457200" lvl="0" indent="-361950" algn="l" rtl="0">
              <a:spcBef>
                <a:spcPts val="0"/>
              </a:spcBef>
              <a:spcAft>
                <a:spcPts val="0"/>
              </a:spcAft>
              <a:buSzPts val="2100"/>
              <a:buFont typeface="Roboto"/>
              <a:buChar char="●"/>
            </a:pPr>
            <a:r>
              <a:rPr lang="en" sz="2100">
                <a:latin typeface="Roboto"/>
                <a:ea typeface="Roboto"/>
                <a:cs typeface="Roboto"/>
                <a:sym typeface="Roboto"/>
              </a:rPr>
              <a:t>SEL Building Wide</a:t>
            </a:r>
            <a:endParaRPr sz="2100">
              <a:latin typeface="Roboto"/>
              <a:ea typeface="Roboto"/>
              <a:cs typeface="Roboto"/>
              <a:sym typeface="Roboto"/>
            </a:endParaRPr>
          </a:p>
          <a:p>
            <a:pPr marL="457200" lvl="0" indent="-361950" algn="l" rtl="0">
              <a:spcBef>
                <a:spcPts val="0"/>
              </a:spcBef>
              <a:spcAft>
                <a:spcPts val="0"/>
              </a:spcAft>
              <a:buSzPts val="2100"/>
              <a:buFont typeface="Roboto"/>
              <a:buChar char="●"/>
            </a:pPr>
            <a:r>
              <a:rPr lang="en" sz="2100">
                <a:latin typeface="Roboto"/>
                <a:ea typeface="Roboto"/>
                <a:cs typeface="Roboto"/>
                <a:sym typeface="Roboto"/>
              </a:rPr>
              <a:t>Curriculum or Team Approaches</a:t>
            </a:r>
            <a:endParaRPr sz="21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9"/>
          <p:cNvSpPr/>
          <p:nvPr/>
        </p:nvSpPr>
        <p:spPr>
          <a:xfrm>
            <a:off x="320650" y="678125"/>
            <a:ext cx="3921000" cy="1603500"/>
          </a:xfrm>
          <a:prstGeom prst="homePlate">
            <a:avLst>
              <a:gd name="adj" fmla="val 50000"/>
            </a:avLst>
          </a:prstGeom>
          <a:solidFill>
            <a:srgbClr val="00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5100" b="1">
                <a:solidFill>
                  <a:schemeClr val="lt1"/>
                </a:solidFill>
              </a:rPr>
              <a:t>Culturally Proficient</a:t>
            </a:r>
            <a:endParaRPr sz="4800" b="1">
              <a:solidFill>
                <a:schemeClr val="lt1"/>
              </a:solidFill>
            </a:endParaRPr>
          </a:p>
        </p:txBody>
      </p:sp>
      <p:sp>
        <p:nvSpPr>
          <p:cNvPr id="242" name="Google Shape;242;p49"/>
          <p:cNvSpPr txBox="1"/>
          <p:nvPr/>
        </p:nvSpPr>
        <p:spPr>
          <a:xfrm>
            <a:off x="5898400" y="754900"/>
            <a:ext cx="26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43" name="Google Shape;243;p49"/>
          <p:cNvSpPr txBox="1"/>
          <p:nvPr/>
        </p:nvSpPr>
        <p:spPr>
          <a:xfrm>
            <a:off x="5719275" y="678125"/>
            <a:ext cx="300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44" name="Google Shape;244;p49"/>
          <p:cNvSpPr txBox="1"/>
          <p:nvPr/>
        </p:nvSpPr>
        <p:spPr>
          <a:xfrm>
            <a:off x="128500" y="2524300"/>
            <a:ext cx="576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latin typeface="Roboto"/>
                <a:ea typeface="Roboto"/>
                <a:cs typeface="Roboto"/>
                <a:sym typeface="Roboto"/>
              </a:rPr>
              <a:t>Learning experiences that are bias free and respectful of ALL students</a:t>
            </a:r>
            <a:endParaRPr b="1" i="1">
              <a:latin typeface="Roboto"/>
              <a:ea typeface="Roboto"/>
              <a:cs typeface="Roboto"/>
              <a:sym typeface="Roboto"/>
            </a:endParaRPr>
          </a:p>
        </p:txBody>
      </p:sp>
      <p:sp>
        <p:nvSpPr>
          <p:cNvPr id="245" name="Google Shape;245;p49"/>
          <p:cNvSpPr txBox="1"/>
          <p:nvPr/>
        </p:nvSpPr>
        <p:spPr>
          <a:xfrm>
            <a:off x="6310750" y="664300"/>
            <a:ext cx="248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46" name="Google Shape;246;p49"/>
          <p:cNvSpPr txBox="1"/>
          <p:nvPr/>
        </p:nvSpPr>
        <p:spPr>
          <a:xfrm>
            <a:off x="5295350" y="730725"/>
            <a:ext cx="35397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Instructor Proficiency</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Safe and Collaborative Learning Environments</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0"/>
          <p:cNvSpPr/>
          <p:nvPr/>
        </p:nvSpPr>
        <p:spPr>
          <a:xfrm>
            <a:off x="149850" y="360500"/>
            <a:ext cx="3921000" cy="1603500"/>
          </a:xfrm>
          <a:prstGeom prst="homePlate">
            <a:avLst>
              <a:gd name="adj" fmla="val 50000"/>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1000"/>
              </a:spcBef>
              <a:spcAft>
                <a:spcPts val="1000"/>
              </a:spcAft>
              <a:buNone/>
            </a:pPr>
            <a:r>
              <a:rPr lang="en" sz="2500" b="1">
                <a:solidFill>
                  <a:schemeClr val="lt1"/>
                </a:solidFill>
              </a:rPr>
              <a:t>Culturally Responsive &amp; Sustainable SEL</a:t>
            </a:r>
            <a:endParaRPr sz="2500" b="1">
              <a:solidFill>
                <a:schemeClr val="lt1"/>
              </a:solidFill>
            </a:endParaRPr>
          </a:p>
        </p:txBody>
      </p:sp>
      <p:sp>
        <p:nvSpPr>
          <p:cNvPr id="252" name="Google Shape;252;p50"/>
          <p:cNvSpPr txBox="1"/>
          <p:nvPr/>
        </p:nvSpPr>
        <p:spPr>
          <a:xfrm>
            <a:off x="5898400" y="754900"/>
            <a:ext cx="26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53" name="Google Shape;253;p50"/>
          <p:cNvSpPr txBox="1"/>
          <p:nvPr/>
        </p:nvSpPr>
        <p:spPr>
          <a:xfrm>
            <a:off x="5719275" y="678125"/>
            <a:ext cx="300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54" name="Google Shape;254;p50"/>
          <p:cNvSpPr txBox="1"/>
          <p:nvPr/>
        </p:nvSpPr>
        <p:spPr>
          <a:xfrm>
            <a:off x="5105550" y="400050"/>
            <a:ext cx="33441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Intentionality with SEL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Representation of a Range of Identities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Engage the Student Experience</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Asset Based Practices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Build Relationships and Community</a:t>
            </a:r>
            <a:endParaRPr>
              <a:latin typeface="Roboto"/>
              <a:ea typeface="Roboto"/>
              <a:cs typeface="Roboto"/>
              <a:sym typeface="Roboto"/>
            </a:endParaRPr>
          </a:p>
        </p:txBody>
      </p:sp>
      <p:sp>
        <p:nvSpPr>
          <p:cNvPr id="255" name="Google Shape;255;p50"/>
          <p:cNvSpPr txBox="1"/>
          <p:nvPr/>
        </p:nvSpPr>
        <p:spPr>
          <a:xfrm>
            <a:off x="151850" y="2087775"/>
            <a:ext cx="5390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latin typeface="Roboto"/>
                <a:ea typeface="Roboto"/>
                <a:cs typeface="Roboto"/>
                <a:sym typeface="Roboto"/>
              </a:rPr>
              <a:t>Practices that actively draw upon and support students’ diverse backgrounds, identities, strengths and challenges as a strategy to create agency</a:t>
            </a:r>
            <a:endParaRPr b="1" i="1">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51" descr="By providing students with opportunities to let their identities shine, educators get to know them well, says youth advocate Karen Pittman—and that is one of the first steps in culturally responsive teaching." title="Letting Young People Lead With Their Identity">
            <a:hlinkClick r:id="rId3"/>
          </p:cNvPr>
          <p:cNvPicPr preferRelativeResize="0"/>
          <p:nvPr/>
        </p:nvPicPr>
        <p:blipFill>
          <a:blip r:embed="rId4">
            <a:alphaModFix/>
          </a:blip>
          <a:stretch>
            <a:fillRect/>
          </a:stretch>
        </p:blipFill>
        <p:spPr>
          <a:xfrm>
            <a:off x="152400" y="152400"/>
            <a:ext cx="4572000" cy="3429000"/>
          </a:xfrm>
          <a:prstGeom prst="rect">
            <a:avLst/>
          </a:prstGeom>
          <a:noFill/>
          <a:ln>
            <a:noFill/>
          </a:ln>
        </p:spPr>
      </p:pic>
      <p:sp>
        <p:nvSpPr>
          <p:cNvPr id="261" name="Google Shape;261;p51"/>
          <p:cNvSpPr/>
          <p:nvPr/>
        </p:nvSpPr>
        <p:spPr>
          <a:xfrm>
            <a:off x="6130822" y="326100"/>
            <a:ext cx="1654651" cy="1056150"/>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980000"/>
                </a:solidFill>
                <a:latin typeface="Merriweather"/>
              </a:rPr>
              <a:t>All</a:t>
            </a:r>
          </a:p>
        </p:txBody>
      </p:sp>
      <p:sp>
        <p:nvSpPr>
          <p:cNvPr id="262" name="Google Shape;262;p51"/>
          <p:cNvSpPr/>
          <p:nvPr/>
        </p:nvSpPr>
        <p:spPr>
          <a:xfrm>
            <a:off x="4952514" y="1790325"/>
            <a:ext cx="4011279" cy="428824"/>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0000FF"/>
                </a:solidFill>
                <a:latin typeface="Merriweather"/>
              </a:rPr>
              <a:t>Experiences</a:t>
            </a:r>
          </a:p>
        </p:txBody>
      </p:sp>
      <p:sp>
        <p:nvSpPr>
          <p:cNvPr id="263" name="Google Shape;263;p51"/>
          <p:cNvSpPr/>
          <p:nvPr/>
        </p:nvSpPr>
        <p:spPr>
          <a:xfrm>
            <a:off x="4880225" y="2435425"/>
            <a:ext cx="4165573" cy="535951"/>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rgbClr val="980000"/>
                </a:solidFill>
                <a:latin typeface="Merriweather"/>
              </a:rPr>
              <a:t>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2"/>
          <p:cNvSpPr txBox="1"/>
          <p:nvPr/>
        </p:nvSpPr>
        <p:spPr>
          <a:xfrm>
            <a:off x="0" y="5710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What’s Next</a:t>
            </a:r>
            <a:endParaRPr sz="3600" b="1">
              <a:solidFill>
                <a:srgbClr val="0A203F"/>
              </a:solidFill>
              <a:latin typeface="Roboto"/>
              <a:ea typeface="Roboto"/>
              <a:cs typeface="Roboto"/>
              <a:sym typeface="Roboto"/>
            </a:endParaRPr>
          </a:p>
        </p:txBody>
      </p:sp>
      <p:pic>
        <p:nvPicPr>
          <p:cNvPr id="269" name="Google Shape;269;p52"/>
          <p:cNvPicPr preferRelativeResize="0"/>
          <p:nvPr/>
        </p:nvPicPr>
        <p:blipFill>
          <a:blip r:embed="rId3">
            <a:alphaModFix/>
          </a:blip>
          <a:stretch>
            <a:fillRect/>
          </a:stretch>
        </p:blipFill>
        <p:spPr>
          <a:xfrm>
            <a:off x="4899550" y="2257875"/>
            <a:ext cx="3810000" cy="1143000"/>
          </a:xfrm>
          <a:prstGeom prst="rect">
            <a:avLst/>
          </a:prstGeom>
          <a:noFill/>
          <a:ln>
            <a:noFill/>
          </a:ln>
        </p:spPr>
      </p:pic>
      <p:pic>
        <p:nvPicPr>
          <p:cNvPr id="270" name="Google Shape;270;p52"/>
          <p:cNvPicPr preferRelativeResize="0"/>
          <p:nvPr/>
        </p:nvPicPr>
        <p:blipFill>
          <a:blip r:embed="rId4">
            <a:alphaModFix/>
          </a:blip>
          <a:stretch>
            <a:fillRect/>
          </a:stretch>
        </p:blipFill>
        <p:spPr>
          <a:xfrm>
            <a:off x="40775" y="1468351"/>
            <a:ext cx="4316198" cy="24272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3"/>
          <p:cNvSpPr txBox="1"/>
          <p:nvPr/>
        </p:nvSpPr>
        <p:spPr>
          <a:xfrm>
            <a:off x="0" y="738450"/>
            <a:ext cx="9144000" cy="3307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a:highlight>
                  <a:schemeClr val="lt1"/>
                </a:highlight>
                <a:latin typeface="Roboto"/>
                <a:ea typeface="Roboto"/>
                <a:cs typeface="Roboto"/>
                <a:sym typeface="Roboto"/>
              </a:rPr>
              <a:t>Collaborative For Academic Social and Emotional Learning (CASEL): Fundamentals of SEL: </a:t>
            </a:r>
            <a:r>
              <a:rPr lang="en" sz="1800" b="1" u="sng">
                <a:solidFill>
                  <a:schemeClr val="hlink"/>
                </a:solidFill>
                <a:highlight>
                  <a:schemeClr val="lt1"/>
                </a:highlight>
                <a:latin typeface="Roboto"/>
                <a:ea typeface="Roboto"/>
                <a:cs typeface="Roboto"/>
                <a:sym typeface="Roboto"/>
                <a:hlinkClick r:id="rId3"/>
              </a:rPr>
              <a:t>https://casel.org/fundamentals-of-sel/</a:t>
            </a:r>
            <a:endParaRPr sz="1800" b="1">
              <a:highlight>
                <a:schemeClr val="lt1"/>
              </a:highlight>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highlight>
                  <a:schemeClr val="lt1"/>
                </a:highlight>
                <a:latin typeface="Roboto"/>
                <a:ea typeface="Roboto"/>
                <a:cs typeface="Roboto"/>
                <a:sym typeface="Roboto"/>
              </a:rPr>
              <a:t>Culturally Responsive Social Emotional Competency Development: </a:t>
            </a:r>
            <a:r>
              <a:rPr lang="en" sz="1800" b="1" u="sng">
                <a:solidFill>
                  <a:schemeClr val="hlink"/>
                </a:solidFill>
                <a:highlight>
                  <a:schemeClr val="lt1"/>
                </a:highlight>
                <a:latin typeface="Roboto"/>
                <a:ea typeface="Roboto"/>
                <a:cs typeface="Roboto"/>
                <a:sym typeface="Roboto"/>
                <a:hlinkClick r:id="rId4"/>
              </a:rPr>
              <a:t>https://www.doe.mass.edu/sfs/sel/sel-all.docx</a:t>
            </a:r>
            <a:endParaRPr sz="1800" b="1">
              <a:highlight>
                <a:schemeClr val="lt1"/>
              </a:highlight>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highlight>
                  <a:schemeClr val="lt1"/>
                </a:highlight>
                <a:latin typeface="Roboto"/>
                <a:ea typeface="Roboto"/>
                <a:cs typeface="Roboto"/>
                <a:sym typeface="Roboto"/>
              </a:rPr>
              <a:t>Vision, Privilege and the Limits of Tolerance; C. Cullinan: </a:t>
            </a:r>
            <a:r>
              <a:rPr lang="en" sz="1800" b="1" u="sng">
                <a:solidFill>
                  <a:schemeClr val="hlink"/>
                </a:solidFill>
                <a:highlight>
                  <a:schemeClr val="lt1"/>
                </a:highlight>
                <a:latin typeface="Roboto"/>
                <a:ea typeface="Roboto"/>
                <a:cs typeface="Roboto"/>
                <a:sym typeface="Roboto"/>
                <a:hlinkClick r:id="rId5"/>
              </a:rPr>
              <a:t>https://vetvoicenational.files.wordpress.com/2018/10/cris-cullinan-visions-privilege-and-the-limits-of-tolerance.pdf</a:t>
            </a:r>
            <a:endParaRPr sz="1800" b="1">
              <a:highlight>
                <a:schemeClr val="lt1"/>
              </a:highlight>
              <a:latin typeface="Roboto"/>
              <a:ea typeface="Roboto"/>
              <a:cs typeface="Roboto"/>
              <a:sym typeface="Roboto"/>
            </a:endParaRPr>
          </a:p>
          <a:p>
            <a:pPr marL="0" lvl="0" indent="0" algn="l" rtl="0">
              <a:spcBef>
                <a:spcPts val="0"/>
              </a:spcBef>
              <a:spcAft>
                <a:spcPts val="0"/>
              </a:spcAft>
              <a:buNone/>
            </a:pPr>
            <a:r>
              <a:rPr lang="en" sz="1800" b="1">
                <a:highlight>
                  <a:schemeClr val="lt1"/>
                </a:highlight>
                <a:latin typeface="Roboto"/>
                <a:ea typeface="Roboto"/>
                <a:cs typeface="Roboto"/>
                <a:sym typeface="Roboto"/>
              </a:rPr>
              <a:t>Harvard Center for the Developing Child Links:</a:t>
            </a:r>
            <a:endParaRPr sz="1800" b="1">
              <a:highlight>
                <a:schemeClr val="lt1"/>
              </a:highlight>
              <a:latin typeface="Roboto"/>
              <a:ea typeface="Roboto"/>
              <a:cs typeface="Roboto"/>
              <a:sym typeface="Roboto"/>
            </a:endParaRPr>
          </a:p>
          <a:p>
            <a:pPr marL="457200" lvl="0" indent="-342900" algn="l" rtl="0">
              <a:spcBef>
                <a:spcPts val="0"/>
              </a:spcBef>
              <a:spcAft>
                <a:spcPts val="0"/>
              </a:spcAft>
              <a:buSzPts val="1800"/>
              <a:buFont typeface="Roboto"/>
              <a:buChar char="●"/>
            </a:pPr>
            <a:r>
              <a:rPr lang="en" sz="1100" u="sng">
                <a:solidFill>
                  <a:srgbClr val="1155CC"/>
                </a:solidFill>
                <a:highlight>
                  <a:schemeClr val="lt1"/>
                </a:highlight>
                <a:hlinkClick r:id="rId6">
                  <a:extLst>
                    <a:ext uri="{A12FA001-AC4F-418D-AE19-62706E023703}">
                      <ahyp:hlinkClr xmlns:ahyp="http://schemas.microsoft.com/office/drawing/2018/hyperlinkcolor" val="tx"/>
                    </a:ext>
                  </a:extLst>
                </a:hlinkClick>
              </a:rPr>
              <a:t>https://46y5eh11fhgw3ve3ytpwxt9r-wpengine.netdna-ssl.com/wp-content/uploads/2010/05/Persistent-Fear-and-Anxiety-Can-Affect-Young-Childrens-Learning-and-Development.pdf</a:t>
            </a:r>
            <a:endParaRPr sz="1100" u="sng">
              <a:solidFill>
                <a:srgbClr val="1155CC"/>
              </a:solidFill>
              <a:highlight>
                <a:schemeClr val="lt1"/>
              </a:highlight>
            </a:endParaRPr>
          </a:p>
          <a:p>
            <a:pPr marL="457200" lvl="0" indent="-342900" algn="l" rtl="0">
              <a:spcBef>
                <a:spcPts val="0"/>
              </a:spcBef>
              <a:spcAft>
                <a:spcPts val="0"/>
              </a:spcAft>
              <a:buSzPts val="1800"/>
              <a:buFont typeface="Roboto"/>
              <a:buChar char="●"/>
            </a:pPr>
            <a:r>
              <a:rPr lang="en" sz="1100" u="sng">
                <a:solidFill>
                  <a:srgbClr val="1155CC"/>
                </a:solidFill>
                <a:highlight>
                  <a:schemeClr val="lt1"/>
                </a:highlight>
                <a:hlinkClick r:id="rId7">
                  <a:extLst>
                    <a:ext uri="{A12FA001-AC4F-418D-AE19-62706E023703}">
                      <ahyp:hlinkClr xmlns:ahyp="http://schemas.microsoft.com/office/drawing/2018/hyperlinkcolor" val="tx"/>
                    </a:ext>
                  </a:extLst>
                </a:hlinkClick>
              </a:rPr>
              <a:t>https://developingchild.harvard.edu/guide/introducing-ecd-2-0/</a:t>
            </a:r>
            <a:endParaRPr sz="1100" u="sng">
              <a:solidFill>
                <a:srgbClr val="1155CC"/>
              </a:solidFill>
              <a:highlight>
                <a:schemeClr val="lt1"/>
              </a:highlight>
            </a:endParaRPr>
          </a:p>
          <a:p>
            <a:pPr marL="457200" lvl="0" indent="-342900" algn="l" rtl="0">
              <a:spcBef>
                <a:spcPts val="0"/>
              </a:spcBef>
              <a:spcAft>
                <a:spcPts val="0"/>
              </a:spcAft>
              <a:buSzPts val="1800"/>
              <a:buFont typeface="Roboto"/>
              <a:buChar char="●"/>
            </a:pPr>
            <a:r>
              <a:rPr lang="en" sz="1100" u="sng">
                <a:solidFill>
                  <a:srgbClr val="1155CC"/>
                </a:solidFill>
                <a:highlight>
                  <a:schemeClr val="lt1"/>
                </a:highlight>
                <a:hlinkClick r:id="rId8">
                  <a:extLst>
                    <a:ext uri="{A12FA001-AC4F-418D-AE19-62706E023703}">
                      <ahyp:hlinkClr xmlns:ahyp="http://schemas.microsoft.com/office/drawing/2018/hyperlinkcolor" val="tx"/>
                    </a:ext>
                  </a:extLst>
                </a:hlinkClick>
              </a:rPr>
              <a:t>https://developingchild.harvard.edu/resources/how-early-childhood-experiences-affect-lifelong-health-and-learning/</a:t>
            </a:r>
            <a:endParaRPr sz="1100" u="sng">
              <a:solidFill>
                <a:srgbClr val="1155CC"/>
              </a:solidFill>
              <a:highlight>
                <a:schemeClr val="lt1"/>
              </a:highlight>
            </a:endParaRPr>
          </a:p>
          <a:p>
            <a:pPr marL="457200" lvl="0" indent="0" algn="l" rtl="0">
              <a:spcBef>
                <a:spcPts val="0"/>
              </a:spcBef>
              <a:spcAft>
                <a:spcPts val="0"/>
              </a:spcAft>
              <a:buNone/>
            </a:pPr>
            <a:endParaRPr sz="1800" b="1">
              <a:highlight>
                <a:schemeClr val="lt1"/>
              </a:highlight>
              <a:latin typeface="Roboto"/>
              <a:ea typeface="Roboto"/>
              <a:cs typeface="Roboto"/>
              <a:sym typeface="Roboto"/>
            </a:endParaRPr>
          </a:p>
          <a:p>
            <a:pPr marL="0" lvl="0" indent="0" algn="l" rtl="0">
              <a:spcBef>
                <a:spcPts val="0"/>
              </a:spcBef>
              <a:spcAft>
                <a:spcPts val="0"/>
              </a:spcAft>
              <a:buNone/>
            </a:pPr>
            <a:r>
              <a:rPr lang="en" sz="2500" b="1">
                <a:solidFill>
                  <a:srgbClr val="FFAB40"/>
                </a:solidFill>
                <a:latin typeface="Roboto"/>
                <a:ea typeface="Roboto"/>
                <a:cs typeface="Roboto"/>
                <a:sym typeface="Roboto"/>
              </a:rPr>
              <a:t>         </a:t>
            </a:r>
            <a:endParaRPr sz="2500" b="1">
              <a:solidFill>
                <a:srgbClr val="FFAB40"/>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2700" b="1">
                <a:solidFill>
                  <a:srgbClr val="000000"/>
                </a:solidFill>
                <a:latin typeface="Roboto"/>
                <a:ea typeface="Roboto"/>
                <a:cs typeface="Roboto"/>
                <a:sym typeface="Roboto"/>
              </a:rPr>
              <a:t>  </a:t>
            </a:r>
            <a:endParaRPr sz="2700" b="1">
              <a:solidFill>
                <a:srgbClr val="000000"/>
              </a:solidFill>
              <a:highlight>
                <a:srgbClr val="FFFF00"/>
              </a:highlight>
              <a:latin typeface="Roboto"/>
              <a:ea typeface="Roboto"/>
              <a:cs typeface="Roboto"/>
              <a:sym typeface="Roboto"/>
            </a:endParaRPr>
          </a:p>
          <a:p>
            <a:pPr marL="0" lvl="0" indent="0" algn="l" rtl="0">
              <a:spcBef>
                <a:spcPts val="0"/>
              </a:spcBef>
              <a:spcAft>
                <a:spcPts val="0"/>
              </a:spcAft>
              <a:buNone/>
            </a:pPr>
            <a:r>
              <a:rPr lang="en" sz="2700" b="1">
                <a:solidFill>
                  <a:srgbClr val="000000"/>
                </a:solidFill>
                <a:latin typeface="Roboto"/>
                <a:ea typeface="Roboto"/>
                <a:cs typeface="Roboto"/>
                <a:sym typeface="Roboto"/>
              </a:rPr>
              <a:t>                              </a:t>
            </a:r>
            <a:endParaRPr sz="2100">
              <a:solidFill>
                <a:srgbClr val="000000"/>
              </a:solidFill>
              <a:latin typeface="Roboto"/>
              <a:ea typeface="Roboto"/>
              <a:cs typeface="Roboto"/>
              <a:sym typeface="Roboto"/>
            </a:endParaRPr>
          </a:p>
          <a:p>
            <a:pPr marL="457200" lvl="0" indent="0" algn="l" rtl="0">
              <a:spcBef>
                <a:spcPts val="0"/>
              </a:spcBef>
              <a:spcAft>
                <a:spcPts val="0"/>
              </a:spcAft>
              <a:buNone/>
            </a:pPr>
            <a:endParaRPr sz="2100">
              <a:solidFill>
                <a:srgbClr val="000000"/>
              </a:solidFill>
              <a:latin typeface="Roboto"/>
              <a:ea typeface="Roboto"/>
              <a:cs typeface="Roboto"/>
              <a:sym typeface="Roboto"/>
            </a:endParaRPr>
          </a:p>
        </p:txBody>
      </p:sp>
      <p:sp>
        <p:nvSpPr>
          <p:cNvPr id="276" name="Google Shape;276;p53"/>
          <p:cNvSpPr txBox="1"/>
          <p:nvPr/>
        </p:nvSpPr>
        <p:spPr>
          <a:xfrm>
            <a:off x="0" y="5710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Resources</a:t>
            </a:r>
            <a:endParaRPr sz="3600" b="1">
              <a:solidFill>
                <a:srgbClr val="0A203F"/>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4"/>
          <p:cNvSpPr txBox="1"/>
          <p:nvPr/>
        </p:nvSpPr>
        <p:spPr>
          <a:xfrm>
            <a:off x="42900" y="787800"/>
            <a:ext cx="9058200" cy="35679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0A203F"/>
              </a:buClr>
              <a:buSzPts val="1900"/>
              <a:buFont typeface="Roboto"/>
              <a:buChar char="●"/>
            </a:pPr>
            <a:r>
              <a:rPr lang="en" sz="1900" b="1">
                <a:solidFill>
                  <a:srgbClr val="0A203F"/>
                </a:solidFill>
                <a:latin typeface="Roboto"/>
                <a:ea typeface="Roboto"/>
                <a:cs typeface="Roboto"/>
                <a:sym typeface="Roboto"/>
              </a:rPr>
              <a:t>Session Evaluation:</a:t>
            </a:r>
            <a:r>
              <a:rPr lang="en" sz="1900">
                <a:solidFill>
                  <a:srgbClr val="0A203F"/>
                </a:solidFill>
                <a:latin typeface="Roboto"/>
                <a:ea typeface="Roboto"/>
                <a:cs typeface="Roboto"/>
                <a:sym typeface="Roboto"/>
              </a:rPr>
              <a:t> Please complete by selecting “Evaluation” in the Resources box. </a:t>
            </a:r>
            <a:endParaRPr sz="1900">
              <a:solidFill>
                <a:srgbClr val="0A203F"/>
              </a:solidFill>
              <a:latin typeface="Roboto"/>
              <a:ea typeface="Roboto"/>
              <a:cs typeface="Roboto"/>
              <a:sym typeface="Roboto"/>
            </a:endParaRPr>
          </a:p>
          <a:p>
            <a:pPr marL="0" lvl="0" indent="457200" algn="l" rtl="0">
              <a:spcBef>
                <a:spcPts val="0"/>
              </a:spcBef>
              <a:spcAft>
                <a:spcPts val="0"/>
              </a:spcAft>
              <a:buNone/>
            </a:pPr>
            <a:r>
              <a:rPr lang="en" sz="1900" i="1">
                <a:solidFill>
                  <a:srgbClr val="0A203F"/>
                </a:solidFill>
                <a:latin typeface="Roboto"/>
                <a:ea typeface="Roboto"/>
                <a:cs typeface="Roboto"/>
                <a:sym typeface="Roboto"/>
              </a:rPr>
              <a:t>We appreciate honest feedback to assist us in supporting and serving you!</a:t>
            </a:r>
            <a:endParaRPr sz="1900" i="1">
              <a:solidFill>
                <a:srgbClr val="0A203F"/>
              </a:solidFill>
              <a:latin typeface="Roboto"/>
              <a:ea typeface="Roboto"/>
              <a:cs typeface="Roboto"/>
              <a:sym typeface="Roboto"/>
            </a:endParaRPr>
          </a:p>
          <a:p>
            <a:pPr marL="0" lvl="0" indent="457200" algn="l" rtl="0">
              <a:spcBef>
                <a:spcPts val="0"/>
              </a:spcBef>
              <a:spcAft>
                <a:spcPts val="0"/>
              </a:spcAft>
              <a:buNone/>
            </a:pPr>
            <a:endParaRPr sz="1900" i="1">
              <a:solidFill>
                <a:srgbClr val="0A203F"/>
              </a:solidFill>
              <a:latin typeface="Roboto"/>
              <a:ea typeface="Roboto"/>
              <a:cs typeface="Roboto"/>
              <a:sym typeface="Roboto"/>
            </a:endParaRPr>
          </a:p>
          <a:p>
            <a:pPr marL="457200" lvl="0" indent="-349250" algn="l" rtl="0">
              <a:spcBef>
                <a:spcPts val="0"/>
              </a:spcBef>
              <a:spcAft>
                <a:spcPts val="0"/>
              </a:spcAft>
              <a:buClr>
                <a:srgbClr val="0A203F"/>
              </a:buClr>
              <a:buSzPts val="1900"/>
              <a:buFont typeface="Roboto"/>
              <a:buChar char="●"/>
            </a:pPr>
            <a:r>
              <a:rPr lang="en" sz="1900" b="1">
                <a:solidFill>
                  <a:srgbClr val="0A203F"/>
                </a:solidFill>
                <a:latin typeface="Roboto"/>
                <a:ea typeface="Roboto"/>
                <a:cs typeface="Roboto"/>
                <a:sym typeface="Roboto"/>
              </a:rPr>
              <a:t>OnDemand:</a:t>
            </a:r>
            <a:r>
              <a:rPr lang="en" sz="1900">
                <a:solidFill>
                  <a:srgbClr val="0A203F"/>
                </a:solidFill>
                <a:latin typeface="Roboto"/>
                <a:ea typeface="Roboto"/>
                <a:cs typeface="Roboto"/>
                <a:sym typeface="Roboto"/>
              </a:rPr>
              <a:t> Participants will receive a link to the recorded session via email, within a week of the live session</a:t>
            </a:r>
            <a:endParaRPr sz="1900" i="1">
              <a:solidFill>
                <a:srgbClr val="0A203F"/>
              </a:solidFill>
              <a:latin typeface="Roboto"/>
              <a:ea typeface="Roboto"/>
              <a:cs typeface="Roboto"/>
              <a:sym typeface="Roboto"/>
            </a:endParaRPr>
          </a:p>
          <a:p>
            <a:pPr marL="457200" lvl="0" indent="-349250" algn="l" rtl="0">
              <a:spcBef>
                <a:spcPts val="1000"/>
              </a:spcBef>
              <a:spcAft>
                <a:spcPts val="0"/>
              </a:spcAft>
              <a:buClr>
                <a:srgbClr val="0A203F"/>
              </a:buClr>
              <a:buSzPts val="1900"/>
              <a:buFont typeface="Roboto"/>
              <a:buChar char="●"/>
            </a:pPr>
            <a:r>
              <a:rPr lang="en" sz="1900" b="1">
                <a:solidFill>
                  <a:srgbClr val="0A203F"/>
                </a:solidFill>
                <a:highlight>
                  <a:srgbClr val="FFFFFF"/>
                </a:highlight>
                <a:latin typeface="Roboto"/>
                <a:ea typeface="Roboto"/>
                <a:cs typeface="Roboto"/>
                <a:sym typeface="Roboto"/>
              </a:rPr>
              <a:t>PGP certificates</a:t>
            </a:r>
            <a:r>
              <a:rPr lang="en" sz="1900">
                <a:solidFill>
                  <a:srgbClr val="0A203F"/>
                </a:solidFill>
                <a:highlight>
                  <a:srgbClr val="FFFFFF"/>
                </a:highlight>
                <a:latin typeface="Roboto"/>
                <a:ea typeface="Roboto"/>
                <a:cs typeface="Roboto"/>
                <a:sym typeface="Roboto"/>
              </a:rPr>
              <a:t> will be e-mailed upon completion of the session </a:t>
            </a:r>
            <a:endParaRPr sz="1900">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r>
              <a:rPr lang="en" sz="1900">
                <a:solidFill>
                  <a:srgbClr val="0A203F"/>
                </a:solidFill>
                <a:highlight>
                  <a:srgbClr val="FFFFFF"/>
                </a:highlight>
                <a:latin typeface="Roboto"/>
                <a:ea typeface="Roboto"/>
                <a:cs typeface="Roboto"/>
                <a:sym typeface="Roboto"/>
              </a:rPr>
              <a:t>(Live and OnDemand) </a:t>
            </a:r>
            <a:endParaRPr sz="1900">
              <a:solidFill>
                <a:srgbClr val="0A203F"/>
              </a:solidFill>
              <a:highlight>
                <a:srgbClr val="FFFFFF"/>
              </a:highlight>
              <a:latin typeface="Roboto"/>
              <a:ea typeface="Roboto"/>
              <a:cs typeface="Roboto"/>
              <a:sym typeface="Roboto"/>
            </a:endParaRPr>
          </a:p>
          <a:p>
            <a:pPr marL="457200" lvl="0" indent="0" algn="l" rtl="0">
              <a:spcBef>
                <a:spcPts val="0"/>
              </a:spcBef>
              <a:spcAft>
                <a:spcPts val="0"/>
              </a:spcAft>
              <a:buNone/>
            </a:pPr>
            <a:endParaRPr sz="1900">
              <a:solidFill>
                <a:srgbClr val="0A203F"/>
              </a:solidFill>
              <a:highlight>
                <a:srgbClr val="FFFFFF"/>
              </a:highlight>
              <a:latin typeface="Roboto"/>
              <a:ea typeface="Roboto"/>
              <a:cs typeface="Roboto"/>
              <a:sym typeface="Roboto"/>
            </a:endParaRPr>
          </a:p>
          <a:p>
            <a:pPr marL="457200" lvl="0" indent="-349250" algn="l" rtl="0">
              <a:spcBef>
                <a:spcPts val="0"/>
              </a:spcBef>
              <a:spcAft>
                <a:spcPts val="0"/>
              </a:spcAft>
              <a:buClr>
                <a:srgbClr val="0A203F"/>
              </a:buClr>
              <a:buSzPts val="1900"/>
              <a:buFont typeface="Roboto"/>
              <a:buChar char="●"/>
            </a:pPr>
            <a:r>
              <a:rPr lang="en" sz="1900" b="1">
                <a:solidFill>
                  <a:srgbClr val="0A203F"/>
                </a:solidFill>
                <a:highlight>
                  <a:srgbClr val="FFFFFF"/>
                </a:highlight>
                <a:latin typeface="Roboto"/>
                <a:ea typeface="Roboto"/>
                <a:cs typeface="Roboto"/>
                <a:sym typeface="Roboto"/>
              </a:rPr>
              <a:t>CEUs </a:t>
            </a:r>
            <a:r>
              <a:rPr lang="en" sz="1900">
                <a:solidFill>
                  <a:srgbClr val="0A203F"/>
                </a:solidFill>
                <a:highlight>
                  <a:srgbClr val="FFFFFF"/>
                </a:highlight>
                <a:latin typeface="Roboto"/>
                <a:ea typeface="Roboto"/>
                <a:cs typeface="Roboto"/>
                <a:sym typeface="Roboto"/>
              </a:rPr>
              <a:t>will be emailed to </a:t>
            </a:r>
            <a:r>
              <a:rPr lang="en" sz="1900" b="1">
                <a:solidFill>
                  <a:srgbClr val="0A203F"/>
                </a:solidFill>
                <a:highlight>
                  <a:srgbClr val="FFFFFF"/>
                </a:highlight>
                <a:latin typeface="Roboto"/>
                <a:ea typeface="Roboto"/>
                <a:cs typeface="Roboto"/>
                <a:sym typeface="Roboto"/>
              </a:rPr>
              <a:t>active INSSWA members</a:t>
            </a:r>
            <a:r>
              <a:rPr lang="en" sz="1900">
                <a:solidFill>
                  <a:srgbClr val="0A203F"/>
                </a:solidFill>
                <a:highlight>
                  <a:srgbClr val="FFFFFF"/>
                </a:highlight>
                <a:latin typeface="Roboto"/>
                <a:ea typeface="Roboto"/>
                <a:cs typeface="Roboto"/>
                <a:sym typeface="Roboto"/>
              </a:rPr>
              <a:t> within one month of session </a:t>
            </a:r>
            <a:r>
              <a:rPr lang="en" sz="1900" b="1">
                <a:solidFill>
                  <a:srgbClr val="0A203F"/>
                </a:solidFill>
                <a:highlight>
                  <a:srgbClr val="FFFFFF"/>
                </a:highlight>
                <a:latin typeface="Roboto"/>
                <a:ea typeface="Roboto"/>
                <a:cs typeface="Roboto"/>
                <a:sym typeface="Roboto"/>
              </a:rPr>
              <a:t>and </a:t>
            </a:r>
            <a:r>
              <a:rPr lang="en" sz="1900">
                <a:solidFill>
                  <a:srgbClr val="0A203F"/>
                </a:solidFill>
                <a:highlight>
                  <a:srgbClr val="FFFFFF"/>
                </a:highlight>
                <a:latin typeface="Roboto"/>
                <a:ea typeface="Roboto"/>
                <a:cs typeface="Roboto"/>
                <a:sym typeface="Roboto"/>
              </a:rPr>
              <a:t>evaluation completion </a:t>
            </a:r>
            <a:endParaRPr sz="1900">
              <a:solidFill>
                <a:srgbClr val="0A203F"/>
              </a:solidFill>
              <a:highlight>
                <a:srgbClr val="FFFFFF"/>
              </a:highlight>
              <a:latin typeface="Roboto"/>
              <a:ea typeface="Roboto"/>
              <a:cs typeface="Roboto"/>
              <a:sym typeface="Roboto"/>
            </a:endParaRPr>
          </a:p>
          <a:p>
            <a:pPr marL="0" lvl="0" indent="0" algn="l" rtl="0">
              <a:spcBef>
                <a:spcPts val="0"/>
              </a:spcBef>
              <a:spcAft>
                <a:spcPts val="0"/>
              </a:spcAft>
              <a:buNone/>
            </a:pPr>
            <a:endParaRPr sz="2000" b="1">
              <a:solidFill>
                <a:srgbClr val="0A203F"/>
              </a:solidFill>
              <a:latin typeface="Roboto"/>
              <a:ea typeface="Roboto"/>
              <a:cs typeface="Roboto"/>
              <a:sym typeface="Roboto"/>
            </a:endParaRPr>
          </a:p>
          <a:p>
            <a:pPr marL="0" lvl="0" indent="0" algn="l" rtl="0">
              <a:spcBef>
                <a:spcPts val="0"/>
              </a:spcBef>
              <a:spcAft>
                <a:spcPts val="0"/>
              </a:spcAft>
              <a:buNone/>
            </a:pPr>
            <a:r>
              <a:rPr lang="en" sz="2500" b="1">
                <a:solidFill>
                  <a:srgbClr val="0A203F"/>
                </a:solidFill>
                <a:latin typeface="Roboto"/>
                <a:ea typeface="Roboto"/>
                <a:cs typeface="Roboto"/>
                <a:sym typeface="Roboto"/>
              </a:rPr>
              <a:t>         </a:t>
            </a:r>
            <a:endParaRPr sz="2500" b="1">
              <a:solidFill>
                <a:srgbClr val="0A203F"/>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2700" b="1">
                <a:solidFill>
                  <a:srgbClr val="000000"/>
                </a:solidFill>
                <a:latin typeface="Roboto"/>
                <a:ea typeface="Roboto"/>
                <a:cs typeface="Roboto"/>
                <a:sym typeface="Roboto"/>
              </a:rPr>
              <a:t>  </a:t>
            </a:r>
            <a:endParaRPr sz="2700" b="1">
              <a:solidFill>
                <a:srgbClr val="000000"/>
              </a:solidFill>
              <a:highlight>
                <a:srgbClr val="FFFF00"/>
              </a:highlight>
              <a:latin typeface="Roboto"/>
              <a:ea typeface="Roboto"/>
              <a:cs typeface="Roboto"/>
              <a:sym typeface="Roboto"/>
            </a:endParaRPr>
          </a:p>
          <a:p>
            <a:pPr marL="0" lvl="0" indent="0" algn="l" rtl="0">
              <a:spcBef>
                <a:spcPts val="0"/>
              </a:spcBef>
              <a:spcAft>
                <a:spcPts val="0"/>
              </a:spcAft>
              <a:buNone/>
            </a:pPr>
            <a:r>
              <a:rPr lang="en" sz="2700" b="1">
                <a:solidFill>
                  <a:srgbClr val="000000"/>
                </a:solidFill>
                <a:latin typeface="Roboto"/>
                <a:ea typeface="Roboto"/>
                <a:cs typeface="Roboto"/>
                <a:sym typeface="Roboto"/>
              </a:rPr>
              <a:t>                              </a:t>
            </a:r>
            <a:endParaRPr sz="2100">
              <a:solidFill>
                <a:srgbClr val="000000"/>
              </a:solidFill>
              <a:latin typeface="Roboto"/>
              <a:ea typeface="Roboto"/>
              <a:cs typeface="Roboto"/>
              <a:sym typeface="Roboto"/>
            </a:endParaRPr>
          </a:p>
          <a:p>
            <a:pPr marL="457200" lvl="0" indent="0" algn="l" rtl="0">
              <a:spcBef>
                <a:spcPts val="0"/>
              </a:spcBef>
              <a:spcAft>
                <a:spcPts val="0"/>
              </a:spcAft>
              <a:buNone/>
            </a:pPr>
            <a:endParaRPr sz="2100">
              <a:solidFill>
                <a:srgbClr val="000000"/>
              </a:solidFill>
              <a:latin typeface="Roboto"/>
              <a:ea typeface="Roboto"/>
              <a:cs typeface="Roboto"/>
              <a:sym typeface="Roboto"/>
            </a:endParaRPr>
          </a:p>
        </p:txBody>
      </p:sp>
      <p:sp>
        <p:nvSpPr>
          <p:cNvPr id="282" name="Google Shape;282;p54"/>
          <p:cNvSpPr txBox="1"/>
          <p:nvPr/>
        </p:nvSpPr>
        <p:spPr>
          <a:xfrm>
            <a:off x="0" y="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Thank You</a:t>
            </a:r>
            <a:endParaRPr sz="3600" b="1">
              <a:solidFill>
                <a:srgbClr val="0A203F"/>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5"/>
          <p:cNvSpPr txBox="1"/>
          <p:nvPr/>
        </p:nvSpPr>
        <p:spPr>
          <a:xfrm>
            <a:off x="0" y="738450"/>
            <a:ext cx="9144000" cy="3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rgbClr val="0A203F"/>
                </a:solidFill>
                <a:latin typeface="Roboto"/>
                <a:ea typeface="Roboto"/>
                <a:cs typeface="Roboto"/>
                <a:sym typeface="Roboto"/>
              </a:rPr>
              <a:t>Events Calendar </a:t>
            </a:r>
            <a:r>
              <a:rPr lang="en" sz="2200" b="1"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https://keepindianalearning.org/events/</a:t>
            </a:r>
            <a:r>
              <a:rPr lang="en" sz="2200" b="1">
                <a:solidFill>
                  <a:schemeClr val="dk1"/>
                </a:solidFill>
                <a:latin typeface="Roboto"/>
                <a:ea typeface="Roboto"/>
                <a:cs typeface="Roboto"/>
                <a:sym typeface="Roboto"/>
              </a:rPr>
              <a:t> </a:t>
            </a:r>
            <a:endParaRPr sz="2200" b="1">
              <a:solidFill>
                <a:schemeClr val="dk1"/>
              </a:solidFill>
              <a:latin typeface="Roboto"/>
              <a:ea typeface="Roboto"/>
              <a:cs typeface="Roboto"/>
              <a:sym typeface="Roboto"/>
            </a:endParaRPr>
          </a:p>
          <a:p>
            <a:pPr marL="457200" lvl="0" indent="0" algn="l" rtl="0">
              <a:spcBef>
                <a:spcPts val="0"/>
              </a:spcBef>
              <a:spcAft>
                <a:spcPts val="0"/>
              </a:spcAft>
              <a:buNone/>
            </a:pPr>
            <a:endParaRPr sz="1800" b="1">
              <a:solidFill>
                <a:srgbClr val="1C4587"/>
              </a:solidFill>
              <a:highlight>
                <a:schemeClr val="lt1"/>
              </a:highlight>
              <a:latin typeface="Roboto"/>
              <a:ea typeface="Roboto"/>
              <a:cs typeface="Roboto"/>
              <a:sym typeface="Roboto"/>
            </a:endParaRPr>
          </a:p>
          <a:p>
            <a:pPr marL="457200" lvl="0" indent="-342900" algn="l" rtl="0">
              <a:spcBef>
                <a:spcPts val="0"/>
              </a:spcBef>
              <a:spcAft>
                <a:spcPts val="0"/>
              </a:spcAft>
              <a:buClr>
                <a:srgbClr val="1C4587"/>
              </a:buClr>
              <a:buSzPts val="1800"/>
              <a:buFont typeface="Roboto"/>
              <a:buChar char="●"/>
            </a:pPr>
            <a:r>
              <a:rPr lang="en" sz="1800" b="1">
                <a:solidFill>
                  <a:srgbClr val="1C4587"/>
                </a:solidFill>
                <a:highlight>
                  <a:schemeClr val="lt1"/>
                </a:highlight>
                <a:latin typeface="Roboto"/>
                <a:ea typeface="Roboto"/>
                <a:cs typeface="Roboto"/>
                <a:sym typeface="Roboto"/>
              </a:rPr>
              <a:t>Celebrating National School Counseling Week, February 7 - 11, 2022</a:t>
            </a:r>
            <a:endParaRPr sz="1800" b="1">
              <a:solidFill>
                <a:srgbClr val="1C4587"/>
              </a:solidFill>
              <a:highlight>
                <a:schemeClr val="lt1"/>
              </a:highlight>
              <a:latin typeface="Roboto"/>
              <a:ea typeface="Roboto"/>
              <a:cs typeface="Roboto"/>
              <a:sym typeface="Roboto"/>
            </a:endParaRPr>
          </a:p>
          <a:p>
            <a:pPr marL="914400" lvl="1"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Coffee Talk with Indiana’s Exemplary School Counselor Award Recipients </a:t>
            </a:r>
            <a:endParaRPr sz="1800" b="1">
              <a:solidFill>
                <a:schemeClr val="accent2"/>
              </a:solidFill>
              <a:highlight>
                <a:schemeClr val="lt1"/>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Comprehensive School Counseling Series, </a:t>
            </a:r>
            <a:r>
              <a:rPr lang="en" sz="1800">
                <a:solidFill>
                  <a:schemeClr val="accent2"/>
                </a:solidFill>
                <a:highlight>
                  <a:schemeClr val="lt1"/>
                </a:highlight>
                <a:latin typeface="Roboto"/>
                <a:ea typeface="Roboto"/>
                <a:cs typeface="Roboto"/>
                <a:sym typeface="Roboto"/>
              </a:rPr>
              <a:t>Session 2, February 7, 2022</a:t>
            </a:r>
            <a:endParaRPr sz="1800">
              <a:solidFill>
                <a:schemeClr val="accent2"/>
              </a:solidFill>
              <a:highlight>
                <a:schemeClr val="lt1"/>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Winter Book Study</a:t>
            </a:r>
            <a:r>
              <a:rPr lang="en" sz="1800">
                <a:solidFill>
                  <a:schemeClr val="accent2"/>
                </a:solidFill>
                <a:highlight>
                  <a:schemeClr val="lt1"/>
                </a:highlight>
                <a:latin typeface="Roboto"/>
                <a:ea typeface="Roboto"/>
                <a:cs typeface="Roboto"/>
                <a:sym typeface="Roboto"/>
              </a:rPr>
              <a:t> - </a:t>
            </a:r>
            <a:r>
              <a:rPr lang="en" sz="1800" i="1">
                <a:solidFill>
                  <a:schemeClr val="accent2"/>
                </a:solidFill>
                <a:highlight>
                  <a:schemeClr val="lt1"/>
                </a:highlight>
                <a:latin typeface="Roboto"/>
                <a:ea typeface="Roboto"/>
                <a:cs typeface="Roboto"/>
                <a:sym typeface="Roboto"/>
              </a:rPr>
              <a:t>Connections Over Compliance: Rewiring Our Perceptions of Discipline </a:t>
            </a:r>
            <a:r>
              <a:rPr lang="en" sz="1800">
                <a:solidFill>
                  <a:schemeClr val="accent2"/>
                </a:solidFill>
                <a:highlight>
                  <a:schemeClr val="lt1"/>
                </a:highlight>
                <a:latin typeface="Roboto"/>
                <a:ea typeface="Roboto"/>
                <a:cs typeface="Roboto"/>
                <a:sym typeface="Roboto"/>
              </a:rPr>
              <a:t>by Dr. Lori Desautels</a:t>
            </a:r>
            <a:r>
              <a:rPr lang="en" sz="1800">
                <a:solidFill>
                  <a:schemeClr val="accent2"/>
                </a:solidFill>
                <a:highlight>
                  <a:schemeClr val="accent6"/>
                </a:highlight>
                <a:latin typeface="Roboto"/>
                <a:ea typeface="Roboto"/>
                <a:cs typeface="Roboto"/>
                <a:sym typeface="Roboto"/>
              </a:rPr>
              <a:t>  </a:t>
            </a:r>
            <a:endParaRPr sz="1800">
              <a:solidFill>
                <a:schemeClr val="accent2"/>
              </a:solidFill>
              <a:highlight>
                <a:schemeClr val="accent6"/>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Culturally Responsive SEL Series</a:t>
            </a:r>
            <a:r>
              <a:rPr lang="en" sz="1800">
                <a:solidFill>
                  <a:schemeClr val="accent2"/>
                </a:solidFill>
                <a:highlight>
                  <a:schemeClr val="lt1"/>
                </a:highlight>
                <a:latin typeface="Roboto"/>
                <a:ea typeface="Roboto"/>
                <a:cs typeface="Roboto"/>
                <a:sym typeface="Roboto"/>
              </a:rPr>
              <a:t>, session 2, February 23, 2022</a:t>
            </a:r>
            <a:endParaRPr sz="1800">
              <a:solidFill>
                <a:schemeClr val="accent2"/>
              </a:solidFill>
              <a:highlight>
                <a:schemeClr val="lt1"/>
              </a:highlight>
              <a:latin typeface="Roboto"/>
              <a:ea typeface="Roboto"/>
              <a:cs typeface="Roboto"/>
              <a:sym typeface="Roboto"/>
            </a:endParaRPr>
          </a:p>
          <a:p>
            <a:pPr marL="457200" lvl="0" indent="-342900" algn="l" rtl="0">
              <a:spcBef>
                <a:spcPts val="0"/>
              </a:spcBef>
              <a:spcAft>
                <a:spcPts val="0"/>
              </a:spcAft>
              <a:buClr>
                <a:schemeClr val="accent2"/>
              </a:buClr>
              <a:buSzPts val="1800"/>
              <a:buFont typeface="Roboto"/>
              <a:buChar char="●"/>
            </a:pPr>
            <a:r>
              <a:rPr lang="en" sz="1800" b="1">
                <a:solidFill>
                  <a:schemeClr val="accent2"/>
                </a:solidFill>
                <a:highlight>
                  <a:schemeClr val="lt1"/>
                </a:highlight>
                <a:latin typeface="Roboto"/>
                <a:ea typeface="Roboto"/>
                <a:cs typeface="Roboto"/>
                <a:sym typeface="Roboto"/>
              </a:rPr>
              <a:t>Portrait of a Graduate - Save the Date:</a:t>
            </a:r>
            <a:r>
              <a:rPr lang="en" sz="1800">
                <a:solidFill>
                  <a:schemeClr val="accent2"/>
                </a:solidFill>
                <a:highlight>
                  <a:schemeClr val="lt1"/>
                </a:highlight>
                <a:latin typeface="Roboto"/>
                <a:ea typeface="Roboto"/>
                <a:cs typeface="Roboto"/>
                <a:sym typeface="Roboto"/>
              </a:rPr>
              <a:t>, March 10, 2022 </a:t>
            </a:r>
            <a:endParaRPr sz="1800" b="1">
              <a:solidFill>
                <a:srgbClr val="0A203F"/>
              </a:solidFill>
              <a:latin typeface="Roboto"/>
              <a:ea typeface="Roboto"/>
              <a:cs typeface="Roboto"/>
              <a:sym typeface="Roboto"/>
            </a:endParaRPr>
          </a:p>
          <a:p>
            <a:pPr marL="0" lvl="0" indent="0" algn="ctr" rtl="0">
              <a:spcBef>
                <a:spcPts val="0"/>
              </a:spcBef>
              <a:spcAft>
                <a:spcPts val="0"/>
              </a:spcAft>
              <a:buNone/>
            </a:pPr>
            <a:endParaRPr sz="2300" b="1">
              <a:solidFill>
                <a:schemeClr val="dk1"/>
              </a:solidFill>
              <a:latin typeface="Roboto"/>
              <a:ea typeface="Roboto"/>
              <a:cs typeface="Roboto"/>
              <a:sym typeface="Roboto"/>
            </a:endParaRPr>
          </a:p>
          <a:p>
            <a:pPr marL="0" lvl="0" indent="0" algn="ctr" rtl="0">
              <a:spcBef>
                <a:spcPts val="0"/>
              </a:spcBef>
              <a:spcAft>
                <a:spcPts val="0"/>
              </a:spcAft>
              <a:buNone/>
            </a:pPr>
            <a:r>
              <a:rPr lang="en" sz="2300" b="1">
                <a:solidFill>
                  <a:schemeClr val="dk1"/>
                </a:solidFill>
                <a:latin typeface="Roboto"/>
                <a:ea typeface="Roboto"/>
                <a:cs typeface="Roboto"/>
                <a:sym typeface="Roboto"/>
              </a:rPr>
              <a:t>Register at </a:t>
            </a:r>
            <a:r>
              <a:rPr lang="en" sz="2300" b="1" u="sng">
                <a:solidFill>
                  <a:schemeClr val="hlink"/>
                </a:solidFill>
                <a:latin typeface="Roboto"/>
                <a:ea typeface="Roboto"/>
                <a:cs typeface="Roboto"/>
                <a:sym typeface="Roboto"/>
                <a:hlinkClick r:id="rId4"/>
              </a:rPr>
              <a:t>https://keepindianalearning.org/free-events/</a:t>
            </a:r>
            <a:r>
              <a:rPr lang="en" sz="2300" b="1">
                <a:solidFill>
                  <a:schemeClr val="dk1"/>
                </a:solidFill>
                <a:latin typeface="Roboto"/>
                <a:ea typeface="Roboto"/>
                <a:cs typeface="Roboto"/>
                <a:sym typeface="Roboto"/>
              </a:rPr>
              <a:t> </a:t>
            </a:r>
            <a:endParaRPr sz="2300" b="1">
              <a:solidFill>
                <a:srgbClr val="FFAB40"/>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en" sz="2300" b="1">
                <a:solidFill>
                  <a:srgbClr val="000000"/>
                </a:solidFill>
                <a:latin typeface="Roboto"/>
                <a:ea typeface="Roboto"/>
                <a:cs typeface="Roboto"/>
                <a:sym typeface="Roboto"/>
              </a:rPr>
              <a:t>  </a:t>
            </a:r>
            <a:endParaRPr sz="2300" b="1">
              <a:solidFill>
                <a:srgbClr val="000000"/>
              </a:solidFill>
              <a:highlight>
                <a:srgbClr val="FFFF00"/>
              </a:highlight>
              <a:latin typeface="Roboto"/>
              <a:ea typeface="Roboto"/>
              <a:cs typeface="Roboto"/>
              <a:sym typeface="Roboto"/>
            </a:endParaRPr>
          </a:p>
          <a:p>
            <a:pPr marL="0" lvl="0" indent="0" algn="l" rtl="0">
              <a:spcBef>
                <a:spcPts val="0"/>
              </a:spcBef>
              <a:spcAft>
                <a:spcPts val="0"/>
              </a:spcAft>
              <a:buNone/>
            </a:pPr>
            <a:r>
              <a:rPr lang="en" sz="2700" b="1">
                <a:solidFill>
                  <a:srgbClr val="000000"/>
                </a:solidFill>
                <a:latin typeface="Roboto"/>
                <a:ea typeface="Roboto"/>
                <a:cs typeface="Roboto"/>
                <a:sym typeface="Roboto"/>
              </a:rPr>
              <a:t>                              </a:t>
            </a:r>
            <a:endParaRPr sz="2100">
              <a:solidFill>
                <a:srgbClr val="000000"/>
              </a:solidFill>
              <a:latin typeface="Roboto"/>
              <a:ea typeface="Roboto"/>
              <a:cs typeface="Roboto"/>
              <a:sym typeface="Roboto"/>
            </a:endParaRPr>
          </a:p>
          <a:p>
            <a:pPr marL="457200" lvl="0" indent="0" algn="l" rtl="0">
              <a:spcBef>
                <a:spcPts val="0"/>
              </a:spcBef>
              <a:spcAft>
                <a:spcPts val="0"/>
              </a:spcAft>
              <a:buNone/>
            </a:pPr>
            <a:endParaRPr sz="2100">
              <a:solidFill>
                <a:srgbClr val="000000"/>
              </a:solidFill>
              <a:latin typeface="Roboto"/>
              <a:ea typeface="Roboto"/>
              <a:cs typeface="Roboto"/>
              <a:sym typeface="Roboto"/>
            </a:endParaRPr>
          </a:p>
        </p:txBody>
      </p:sp>
      <p:sp>
        <p:nvSpPr>
          <p:cNvPr id="288" name="Google Shape;288;p55"/>
          <p:cNvSpPr txBox="1"/>
          <p:nvPr/>
        </p:nvSpPr>
        <p:spPr>
          <a:xfrm>
            <a:off x="0" y="57100"/>
            <a:ext cx="9144000" cy="7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A203F"/>
                </a:solidFill>
                <a:latin typeface="Roboto"/>
                <a:ea typeface="Roboto"/>
                <a:cs typeface="Roboto"/>
                <a:sym typeface="Roboto"/>
              </a:rPr>
              <a:t>Upcoming Events</a:t>
            </a:r>
            <a:endParaRPr sz="3600" b="1">
              <a:solidFill>
                <a:srgbClr val="0A203F"/>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56"/>
          <p:cNvPicPr preferRelativeResize="0"/>
          <p:nvPr/>
        </p:nvPicPr>
        <p:blipFill>
          <a:blip r:embed="rId3">
            <a:alphaModFix/>
          </a:blip>
          <a:stretch>
            <a:fillRect/>
          </a:stretch>
        </p:blipFill>
        <p:spPr>
          <a:xfrm>
            <a:off x="7501173" y="2366900"/>
            <a:ext cx="1278525" cy="1790650"/>
          </a:xfrm>
          <a:prstGeom prst="rect">
            <a:avLst/>
          </a:prstGeom>
          <a:noFill/>
          <a:ln>
            <a:noFill/>
          </a:ln>
        </p:spPr>
      </p:pic>
      <p:sp>
        <p:nvSpPr>
          <p:cNvPr id="294" name="Google Shape;294;p56"/>
          <p:cNvSpPr txBox="1">
            <a:spLocks noGrp="1"/>
          </p:cNvSpPr>
          <p:nvPr>
            <p:ph type="title"/>
          </p:nvPr>
        </p:nvSpPr>
        <p:spPr>
          <a:xfrm>
            <a:off x="311700" y="372925"/>
            <a:ext cx="8520600" cy="143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073763"/>
                </a:solidFill>
              </a:rPr>
              <a:t>We appreciate our partners!</a:t>
            </a:r>
            <a:endParaRPr sz="3300" b="1">
              <a:solidFill>
                <a:schemeClr val="accent5"/>
              </a:solidFill>
              <a:latin typeface="Roboto"/>
              <a:ea typeface="Roboto"/>
              <a:cs typeface="Roboto"/>
              <a:sym typeface="Roboto"/>
            </a:endParaRPr>
          </a:p>
          <a:p>
            <a:pPr marL="0" lvl="0" indent="0" algn="l" rtl="0">
              <a:spcBef>
                <a:spcPts val="0"/>
              </a:spcBef>
              <a:spcAft>
                <a:spcPts val="0"/>
              </a:spcAft>
              <a:buNone/>
            </a:pPr>
            <a:endParaRPr sz="2400">
              <a:solidFill>
                <a:srgbClr val="3C4043"/>
              </a:solidFill>
              <a:latin typeface="Roboto Condensed"/>
              <a:ea typeface="Roboto Condensed"/>
              <a:cs typeface="Roboto Condensed"/>
              <a:sym typeface="Roboto Condensed"/>
            </a:endParaRPr>
          </a:p>
        </p:txBody>
      </p:sp>
      <p:pic>
        <p:nvPicPr>
          <p:cNvPr id="295" name="Google Shape;295;p56"/>
          <p:cNvPicPr preferRelativeResize="0"/>
          <p:nvPr/>
        </p:nvPicPr>
        <p:blipFill>
          <a:blip r:embed="rId4">
            <a:alphaModFix/>
          </a:blip>
          <a:stretch>
            <a:fillRect/>
          </a:stretch>
        </p:blipFill>
        <p:spPr>
          <a:xfrm>
            <a:off x="1129815" y="1526938"/>
            <a:ext cx="2783562" cy="1028488"/>
          </a:xfrm>
          <a:prstGeom prst="rect">
            <a:avLst/>
          </a:prstGeom>
          <a:noFill/>
          <a:ln>
            <a:noFill/>
          </a:ln>
        </p:spPr>
      </p:pic>
      <p:pic>
        <p:nvPicPr>
          <p:cNvPr id="296" name="Google Shape;296;p56"/>
          <p:cNvPicPr preferRelativeResize="0"/>
          <p:nvPr/>
        </p:nvPicPr>
        <p:blipFill>
          <a:blip r:embed="rId5">
            <a:alphaModFix/>
          </a:blip>
          <a:stretch>
            <a:fillRect/>
          </a:stretch>
        </p:blipFill>
        <p:spPr>
          <a:xfrm>
            <a:off x="1129825" y="2932850"/>
            <a:ext cx="3308338" cy="1028475"/>
          </a:xfrm>
          <a:prstGeom prst="rect">
            <a:avLst/>
          </a:prstGeom>
          <a:noFill/>
          <a:ln>
            <a:noFill/>
          </a:ln>
        </p:spPr>
      </p:pic>
      <p:pic>
        <p:nvPicPr>
          <p:cNvPr id="297" name="Google Shape;297;p56"/>
          <p:cNvPicPr preferRelativeResize="0"/>
          <p:nvPr/>
        </p:nvPicPr>
        <p:blipFill>
          <a:blip r:embed="rId6">
            <a:alphaModFix/>
          </a:blip>
          <a:stretch>
            <a:fillRect/>
          </a:stretch>
        </p:blipFill>
        <p:spPr>
          <a:xfrm>
            <a:off x="4766376" y="1434787"/>
            <a:ext cx="3457223" cy="932101"/>
          </a:xfrm>
          <a:prstGeom prst="rect">
            <a:avLst/>
          </a:prstGeom>
          <a:noFill/>
          <a:ln>
            <a:noFill/>
          </a:ln>
        </p:spPr>
      </p:pic>
      <p:sp>
        <p:nvSpPr>
          <p:cNvPr id="298" name="Google Shape;298;p56"/>
          <p:cNvSpPr txBox="1"/>
          <p:nvPr/>
        </p:nvSpPr>
        <p:spPr>
          <a:xfrm>
            <a:off x="5089042" y="2607175"/>
            <a:ext cx="2643600" cy="13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Caveat"/>
                <a:ea typeface="Caveat"/>
                <a:cs typeface="Caveat"/>
                <a:sym typeface="Caveat"/>
              </a:rPr>
              <a:t>Representatives from over </a:t>
            </a:r>
            <a:r>
              <a:rPr lang="en" sz="2400" b="1" u="sng">
                <a:latin typeface="Caveat"/>
                <a:ea typeface="Caveat"/>
                <a:cs typeface="Caveat"/>
                <a:sym typeface="Caveat"/>
              </a:rPr>
              <a:t>30</a:t>
            </a:r>
            <a:r>
              <a:rPr lang="en" sz="2400" b="1">
                <a:latin typeface="Caveat"/>
                <a:ea typeface="Caveat"/>
                <a:cs typeface="Caveat"/>
                <a:sym typeface="Caveat"/>
              </a:rPr>
              <a:t> school districts in the state</a:t>
            </a:r>
            <a:endParaRPr sz="2400" b="1">
              <a:latin typeface="Caveat"/>
              <a:ea typeface="Caveat"/>
              <a:cs typeface="Caveat"/>
              <a:sym typeface="Cave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7"/>
          <p:cNvSpPr txBox="1"/>
          <p:nvPr/>
        </p:nvSpPr>
        <p:spPr>
          <a:xfrm>
            <a:off x="199000" y="280300"/>
            <a:ext cx="5380200" cy="3227100"/>
          </a:xfrm>
          <a:prstGeom prst="rect">
            <a:avLst/>
          </a:prstGeom>
          <a:solidFill>
            <a:srgbClr val="D0E0E3"/>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Roboto"/>
                <a:ea typeface="Roboto"/>
                <a:cs typeface="Roboto"/>
                <a:sym typeface="Roboto"/>
              </a:rPr>
              <a:t>CONTACT US!</a:t>
            </a:r>
            <a:endParaRPr sz="1800" b="1">
              <a:solidFill>
                <a:srgbClr val="434343"/>
              </a:solidFill>
              <a:latin typeface="Roboto"/>
              <a:ea typeface="Roboto"/>
              <a:cs typeface="Roboto"/>
              <a:sym typeface="Roboto"/>
            </a:endParaRPr>
          </a:p>
          <a:p>
            <a:pPr marL="0" lvl="0" indent="0" algn="l" rtl="0">
              <a:spcBef>
                <a:spcPts val="0"/>
              </a:spcBef>
              <a:spcAft>
                <a:spcPts val="0"/>
              </a:spcAft>
              <a:buNone/>
            </a:pPr>
            <a:endParaRPr sz="1800" b="1">
              <a:solidFill>
                <a:srgbClr val="434343"/>
              </a:solidFill>
              <a:latin typeface="Roboto"/>
              <a:ea typeface="Roboto"/>
              <a:cs typeface="Roboto"/>
              <a:sym typeface="Roboto"/>
            </a:endParaRPr>
          </a:p>
          <a:p>
            <a:pPr marL="0" lvl="0" indent="0" algn="l" rtl="0">
              <a:spcBef>
                <a:spcPts val="1000"/>
              </a:spcBef>
              <a:spcAft>
                <a:spcPts val="0"/>
              </a:spcAft>
              <a:buNone/>
            </a:pPr>
            <a:r>
              <a:rPr lang="en" sz="1800" b="1">
                <a:solidFill>
                  <a:srgbClr val="434343"/>
                </a:solidFill>
                <a:latin typeface="Roboto"/>
                <a:ea typeface="Roboto"/>
                <a:cs typeface="Roboto"/>
                <a:sym typeface="Roboto"/>
              </a:rPr>
              <a:t>Amanda Culhan: </a:t>
            </a:r>
            <a:r>
              <a:rPr lang="en" sz="1800" u="sng">
                <a:solidFill>
                  <a:srgbClr val="167A91"/>
                </a:solidFill>
                <a:latin typeface="Roboto"/>
                <a:ea typeface="Roboto"/>
                <a:cs typeface="Roboto"/>
                <a:sym typeface="Roboto"/>
                <a:hlinkClick r:id="rId3">
                  <a:extLst>
                    <a:ext uri="{A12FA001-AC4F-418D-AE19-62706E023703}">
                      <ahyp:hlinkClr xmlns:ahyp="http://schemas.microsoft.com/office/drawing/2018/hyperlinkcolor" val="tx"/>
                    </a:ext>
                  </a:extLst>
                </a:hlinkClick>
              </a:rPr>
              <a:t>amanda@culhanconsulting.com</a:t>
            </a:r>
            <a:endParaRPr sz="1800">
              <a:solidFill>
                <a:srgbClr val="167A91"/>
              </a:solidFill>
              <a:latin typeface="Roboto"/>
              <a:ea typeface="Roboto"/>
              <a:cs typeface="Roboto"/>
              <a:sym typeface="Roboto"/>
            </a:endParaRPr>
          </a:p>
          <a:p>
            <a:pPr marL="0" lvl="0" indent="0" algn="l" rtl="0">
              <a:spcBef>
                <a:spcPts val="1000"/>
              </a:spcBef>
              <a:spcAft>
                <a:spcPts val="0"/>
              </a:spcAft>
              <a:buNone/>
            </a:pPr>
            <a:r>
              <a:rPr lang="en" sz="1800" b="1">
                <a:solidFill>
                  <a:srgbClr val="434343"/>
                </a:solidFill>
                <a:latin typeface="Roboto"/>
                <a:ea typeface="Roboto"/>
                <a:cs typeface="Roboto"/>
                <a:sym typeface="Roboto"/>
              </a:rPr>
              <a:t>Dr. Andrew Melin: </a:t>
            </a:r>
            <a:r>
              <a:rPr lang="en" sz="1800" u="sng">
                <a:solidFill>
                  <a:srgbClr val="167A91"/>
                </a:solidFill>
                <a:latin typeface="Roboto"/>
                <a:ea typeface="Roboto"/>
                <a:cs typeface="Roboto"/>
                <a:sym typeface="Roboto"/>
                <a:hlinkClick r:id="rId4">
                  <a:extLst>
                    <a:ext uri="{A12FA001-AC4F-418D-AE19-62706E023703}">
                      <ahyp:hlinkClr xmlns:ahyp="http://schemas.microsoft.com/office/drawing/2018/hyperlinkcolor" val="tx"/>
                    </a:ext>
                  </a:extLst>
                </a:hlinkClick>
              </a:rPr>
              <a:t>amelin@ciesc.org</a:t>
            </a:r>
            <a:endParaRPr sz="1800" b="1">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b="1">
                <a:solidFill>
                  <a:srgbClr val="434343"/>
                </a:solidFill>
                <a:latin typeface="Roboto"/>
                <a:ea typeface="Roboto"/>
                <a:cs typeface="Roboto"/>
                <a:sym typeface="Roboto"/>
              </a:rPr>
              <a:t>Rachel Bauer: </a:t>
            </a:r>
            <a:r>
              <a:rPr lang="en" sz="1800" u="sng">
                <a:solidFill>
                  <a:srgbClr val="167A91"/>
                </a:solidFill>
                <a:latin typeface="Roboto"/>
                <a:ea typeface="Roboto"/>
                <a:cs typeface="Roboto"/>
                <a:sym typeface="Roboto"/>
                <a:hlinkClick r:id="rId5">
                  <a:extLst>
                    <a:ext uri="{A12FA001-AC4F-418D-AE19-62706E023703}">
                      <ahyp:hlinkClr xmlns:ahyp="http://schemas.microsoft.com/office/drawing/2018/hyperlinkcolor" val="tx"/>
                    </a:ext>
                  </a:extLst>
                </a:hlinkClick>
              </a:rPr>
              <a:t>rbauer@indianaonline.org</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b="1">
                <a:solidFill>
                  <a:srgbClr val="434343"/>
                </a:solidFill>
                <a:latin typeface="Roboto"/>
                <a:ea typeface="Roboto"/>
                <a:cs typeface="Roboto"/>
                <a:sym typeface="Roboto"/>
              </a:rPr>
              <a:t>Dawn Meadows: </a:t>
            </a:r>
            <a:r>
              <a:rPr lang="en" sz="1800" u="sng">
                <a:solidFill>
                  <a:srgbClr val="167A91"/>
                </a:solidFill>
                <a:latin typeface="Roboto"/>
                <a:ea typeface="Roboto"/>
                <a:cs typeface="Roboto"/>
                <a:sym typeface="Roboto"/>
                <a:hlinkClick r:id="rId6">
                  <a:extLst>
                    <a:ext uri="{A12FA001-AC4F-418D-AE19-62706E023703}">
                      <ahyp:hlinkClr xmlns:ahyp="http://schemas.microsoft.com/office/drawing/2018/hyperlinkcolor" val="tx"/>
                    </a:ext>
                  </a:extLst>
                </a:hlinkClick>
              </a:rPr>
              <a:t>dmeadows@indianaonline.org</a:t>
            </a:r>
            <a:endParaRPr sz="1800">
              <a:solidFill>
                <a:srgbClr val="167A91"/>
              </a:solidFill>
              <a:latin typeface="Roboto"/>
              <a:ea typeface="Roboto"/>
              <a:cs typeface="Roboto"/>
              <a:sym typeface="Roboto"/>
            </a:endParaRPr>
          </a:p>
          <a:p>
            <a:pPr marL="0" lvl="0" indent="0" algn="l" rtl="0">
              <a:spcBef>
                <a:spcPts val="1000"/>
              </a:spcBef>
              <a:spcAft>
                <a:spcPts val="0"/>
              </a:spcAft>
              <a:buNone/>
            </a:pPr>
            <a:endParaRPr sz="1800" b="1">
              <a:solidFill>
                <a:srgbClr val="434343"/>
              </a:solidFill>
              <a:latin typeface="Roboto"/>
              <a:ea typeface="Roboto"/>
              <a:cs typeface="Roboto"/>
              <a:sym typeface="Roboto"/>
            </a:endParaRPr>
          </a:p>
          <a:p>
            <a:pPr marL="0" lvl="0" indent="0" algn="ctr" rtl="0">
              <a:spcBef>
                <a:spcPts val="1000"/>
              </a:spcBef>
              <a:spcAft>
                <a:spcPts val="0"/>
              </a:spcAft>
              <a:buClr>
                <a:schemeClr val="dk1"/>
              </a:buClr>
              <a:buSzPts val="1100"/>
              <a:buFont typeface="Arial"/>
              <a:buNone/>
            </a:pPr>
            <a:endParaRPr sz="1800">
              <a:solidFill>
                <a:srgbClr val="666666"/>
              </a:solidFill>
            </a:endParaRPr>
          </a:p>
          <a:p>
            <a:pPr marL="0" lvl="0" indent="0" algn="l" rtl="0">
              <a:spcBef>
                <a:spcPts val="0"/>
              </a:spcBef>
              <a:spcAft>
                <a:spcPts val="1000"/>
              </a:spcAft>
              <a:buNone/>
            </a:pPr>
            <a:endParaRPr sz="1200" b="1">
              <a:solidFill>
                <a:srgbClr val="434343"/>
              </a:solidFill>
            </a:endParaRPr>
          </a:p>
        </p:txBody>
      </p:sp>
      <p:sp>
        <p:nvSpPr>
          <p:cNvPr id="304" name="Google Shape;304;p57"/>
          <p:cNvSpPr txBox="1"/>
          <p:nvPr/>
        </p:nvSpPr>
        <p:spPr>
          <a:xfrm>
            <a:off x="5841325" y="327875"/>
            <a:ext cx="2871000" cy="3003900"/>
          </a:xfrm>
          <a:prstGeom prst="rect">
            <a:avLst/>
          </a:prstGeom>
          <a:solidFill>
            <a:srgbClr val="EA9999"/>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Roboto"/>
                <a:ea typeface="Roboto"/>
                <a:cs typeface="Roboto"/>
                <a:sym typeface="Roboto"/>
              </a:rPr>
              <a:t>STAY CONNECTED</a:t>
            </a:r>
            <a:endParaRPr sz="1800" b="1">
              <a:solidFill>
                <a:srgbClr val="434343"/>
              </a:solidFill>
              <a:latin typeface="Roboto"/>
              <a:ea typeface="Roboto"/>
              <a:cs typeface="Roboto"/>
              <a:sym typeface="Roboto"/>
            </a:endParaRPr>
          </a:p>
          <a:p>
            <a:pPr marL="0" lvl="0" indent="0" algn="ctr" rtl="0">
              <a:spcBef>
                <a:spcPts val="0"/>
              </a:spcBef>
              <a:spcAft>
                <a:spcPts val="0"/>
              </a:spcAft>
              <a:buNone/>
            </a:pPr>
            <a:endParaRPr sz="1800" b="1">
              <a:solidFill>
                <a:srgbClr val="43434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7">
                  <a:extLst>
                    <a:ext uri="{A12FA001-AC4F-418D-AE19-62706E023703}">
                      <ahyp:hlinkClr xmlns:ahyp="http://schemas.microsoft.com/office/drawing/2018/hyperlinkcolor" val="tx"/>
                    </a:ext>
                  </a:extLst>
                </a:hlinkClick>
              </a:rPr>
              <a:t>Counselor Connect</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8">
                  <a:extLst>
                    <a:ext uri="{A12FA001-AC4F-418D-AE19-62706E023703}">
                      <ahyp:hlinkClr xmlns:ahyp="http://schemas.microsoft.com/office/drawing/2018/hyperlinkcolor" val="tx"/>
                    </a:ext>
                  </a:extLst>
                </a:hlinkClick>
              </a:rPr>
              <a:t>Keep Indiana </a:t>
            </a:r>
            <a:r>
              <a:rPr lang="en" sz="1800" u="sng">
                <a:solidFill>
                  <a:srgbClr val="167A91"/>
                </a:solidFill>
                <a:latin typeface="Roboto"/>
                <a:ea typeface="Roboto"/>
                <a:cs typeface="Roboto"/>
                <a:sym typeface="Roboto"/>
                <a:hlinkClick r:id="rId8">
                  <a:extLst>
                    <a:ext uri="{A12FA001-AC4F-418D-AE19-62706E023703}">
                      <ahyp:hlinkClr xmlns:ahyp="http://schemas.microsoft.com/office/drawing/2018/hyperlinkcolor" val="tx"/>
                    </a:ext>
                  </a:extLst>
                </a:hlinkClick>
              </a:rPr>
              <a:t>Learning</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800" u="sng">
                <a:solidFill>
                  <a:srgbClr val="167A91"/>
                </a:solidFill>
                <a:latin typeface="Roboto"/>
                <a:ea typeface="Roboto"/>
                <a:cs typeface="Roboto"/>
                <a:sym typeface="Roboto"/>
                <a:hlinkClick r:id="rId9">
                  <a:extLst>
                    <a:ext uri="{A12FA001-AC4F-418D-AE19-62706E023703}">
                      <ahyp:hlinkClr xmlns:ahyp="http://schemas.microsoft.com/office/drawing/2018/hyperlinkcolor" val="tx"/>
                    </a:ext>
                  </a:extLst>
                </a:hlinkClick>
              </a:rPr>
              <a:t>Newsletter</a:t>
            </a:r>
            <a:r>
              <a:rPr lang="en" sz="1800">
                <a:solidFill>
                  <a:srgbClr val="167A91"/>
                </a:solidFill>
                <a:latin typeface="Roboto"/>
                <a:ea typeface="Roboto"/>
                <a:cs typeface="Roboto"/>
                <a:sym typeface="Roboto"/>
              </a:rPr>
              <a:t> </a:t>
            </a:r>
            <a:endParaRPr sz="1800">
              <a:solidFill>
                <a:srgbClr val="167A91"/>
              </a:solidFill>
              <a:latin typeface="Roboto"/>
              <a:ea typeface="Roboto"/>
              <a:cs typeface="Roboto"/>
              <a:sym typeface="Roboto"/>
            </a:endParaRPr>
          </a:p>
          <a:p>
            <a:pPr marL="0" lvl="0" indent="0" algn="l" rtl="0">
              <a:spcBef>
                <a:spcPts val="1000"/>
              </a:spcBef>
              <a:spcAft>
                <a:spcPts val="0"/>
              </a:spcAft>
              <a:buClr>
                <a:srgbClr val="001733"/>
              </a:buClr>
              <a:buSzPts val="1100"/>
              <a:buFont typeface="Arial"/>
              <a:buNone/>
            </a:pPr>
            <a:r>
              <a:rPr lang="en" sz="1800" u="sng">
                <a:solidFill>
                  <a:srgbClr val="167A91"/>
                </a:solidFill>
                <a:latin typeface="Roboto"/>
                <a:ea typeface="Roboto"/>
                <a:cs typeface="Roboto"/>
                <a:sym typeface="Roboto"/>
                <a:hlinkClick r:id="rId10">
                  <a:extLst>
                    <a:ext uri="{A12FA001-AC4F-418D-AE19-62706E023703}">
                      <ahyp:hlinkClr xmlns:ahyp="http://schemas.microsoft.com/office/drawing/2018/hyperlinkcolor" val="tx"/>
                    </a:ext>
                  </a:extLst>
                </a:hlinkClick>
              </a:rPr>
              <a:t>KInL YouTube Channel</a:t>
            </a:r>
            <a:endParaRPr sz="1800">
              <a:solidFill>
                <a:srgbClr val="167A91"/>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endParaRPr sz="1800">
              <a:solidFill>
                <a:srgbClr val="167A91"/>
              </a:solidFill>
              <a:latin typeface="Roboto"/>
              <a:ea typeface="Roboto"/>
              <a:cs typeface="Roboto"/>
              <a:sym typeface="Roboto"/>
            </a:endParaRPr>
          </a:p>
          <a:p>
            <a:pPr marL="0" lvl="0" indent="0" algn="l" rtl="0">
              <a:spcBef>
                <a:spcPts val="1000"/>
              </a:spcBef>
              <a:spcAft>
                <a:spcPts val="0"/>
              </a:spcAft>
              <a:buNone/>
            </a:pPr>
            <a:endParaRPr sz="1800" b="1">
              <a:solidFill>
                <a:srgbClr val="434343"/>
              </a:solidFill>
              <a:latin typeface="Roboto"/>
              <a:ea typeface="Roboto"/>
              <a:cs typeface="Roboto"/>
              <a:sym typeface="Roboto"/>
            </a:endParaRPr>
          </a:p>
          <a:p>
            <a:pPr marL="0" lvl="0" indent="0" algn="l" rtl="0">
              <a:spcBef>
                <a:spcPts val="1000"/>
              </a:spcBef>
              <a:spcAft>
                <a:spcPts val="0"/>
              </a:spcAft>
              <a:buNone/>
            </a:pPr>
            <a:endParaRPr sz="1200" b="1">
              <a:solidFill>
                <a:srgbClr val="434343"/>
              </a:solidFill>
            </a:endParaRPr>
          </a:p>
          <a:p>
            <a:pPr marL="0" lvl="0" indent="0" algn="l" rtl="0">
              <a:spcBef>
                <a:spcPts val="1000"/>
              </a:spcBef>
              <a:spcAft>
                <a:spcPts val="1000"/>
              </a:spcAft>
              <a:buNone/>
            </a:pPr>
            <a:endParaRPr sz="1200" b="1">
              <a:solidFill>
                <a:srgbClr val="000000"/>
              </a:solidFill>
            </a:endParaRPr>
          </a:p>
        </p:txBody>
      </p:sp>
      <p:pic>
        <p:nvPicPr>
          <p:cNvPr id="305" name="Google Shape;305;p57">
            <a:hlinkClick r:id="rId11"/>
          </p:cNvPr>
          <p:cNvPicPr preferRelativeResize="0"/>
          <p:nvPr/>
        </p:nvPicPr>
        <p:blipFill>
          <a:blip r:embed="rId12">
            <a:alphaModFix/>
          </a:blip>
          <a:stretch>
            <a:fillRect/>
          </a:stretch>
        </p:blipFill>
        <p:spPr>
          <a:xfrm>
            <a:off x="7416050" y="2571750"/>
            <a:ext cx="557325" cy="546275"/>
          </a:xfrm>
          <a:prstGeom prst="rect">
            <a:avLst/>
          </a:prstGeom>
          <a:noFill/>
          <a:ln>
            <a:noFill/>
          </a:ln>
        </p:spPr>
      </p:pic>
      <p:pic>
        <p:nvPicPr>
          <p:cNvPr id="306" name="Google Shape;306;p57">
            <a:hlinkClick r:id="rId13"/>
          </p:cNvPr>
          <p:cNvPicPr preferRelativeResize="0"/>
          <p:nvPr/>
        </p:nvPicPr>
        <p:blipFill>
          <a:blip r:embed="rId14">
            <a:alphaModFix/>
          </a:blip>
          <a:stretch>
            <a:fillRect/>
          </a:stretch>
        </p:blipFill>
        <p:spPr>
          <a:xfrm>
            <a:off x="6400100" y="2571761"/>
            <a:ext cx="513095" cy="546275"/>
          </a:xfrm>
          <a:prstGeom prst="rect">
            <a:avLst/>
          </a:prstGeom>
          <a:noFill/>
          <a:ln>
            <a:noFill/>
          </a:ln>
        </p:spPr>
      </p:pic>
      <p:sp>
        <p:nvSpPr>
          <p:cNvPr id="307" name="Google Shape;307;p57"/>
          <p:cNvSpPr txBox="1"/>
          <p:nvPr/>
        </p:nvSpPr>
        <p:spPr>
          <a:xfrm>
            <a:off x="199000" y="3610375"/>
            <a:ext cx="8821800" cy="554100"/>
          </a:xfrm>
          <a:prstGeom prst="rect">
            <a:avLst/>
          </a:prstGeom>
          <a:solidFill>
            <a:srgbClr val="888888"/>
          </a:solidFill>
          <a:ln>
            <a:noFill/>
          </a:ln>
          <a:effectLst>
            <a:outerShdw blurRad="57150" dist="19050" dir="5400000" algn="bl" rotWithShape="0">
              <a:srgbClr val="D0E0E3">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Roboto"/>
                <a:ea typeface="Roboto"/>
                <a:cs typeface="Roboto"/>
                <a:sym typeface="Roboto"/>
              </a:rPr>
              <a:t>Subscribe to our newsletter at keepindianalearning.org/subscribe/</a:t>
            </a:r>
            <a:r>
              <a:rPr lang="en" sz="2400">
                <a:solidFill>
                  <a:schemeClr val="lt1"/>
                </a:solidFill>
                <a:latin typeface="Roboto"/>
                <a:ea typeface="Roboto"/>
                <a:cs typeface="Roboto"/>
                <a:sym typeface="Roboto"/>
              </a:rPr>
              <a:t>  </a:t>
            </a:r>
            <a:endParaRPr sz="24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rPr>
              <a:t>Meet Our Presenter! </a:t>
            </a:r>
            <a:endParaRPr b="1">
              <a:solidFill>
                <a:srgbClr val="1C4587"/>
              </a:solidFill>
            </a:endParaRPr>
          </a:p>
        </p:txBody>
      </p:sp>
      <p:sp>
        <p:nvSpPr>
          <p:cNvPr id="118" name="Google Shape;118;p31"/>
          <p:cNvSpPr txBox="1">
            <a:spLocks noGrp="1"/>
          </p:cNvSpPr>
          <p:nvPr>
            <p:ph type="body" idx="1"/>
          </p:nvPr>
        </p:nvSpPr>
        <p:spPr>
          <a:xfrm>
            <a:off x="170225" y="1152475"/>
            <a:ext cx="8662200" cy="305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t>Stephanie Steward-Bridges</a:t>
            </a:r>
            <a:endParaRPr sz="2800" b="1"/>
          </a:p>
          <a:p>
            <a:pPr marL="457200" lvl="0" indent="-381000" algn="l" rtl="0">
              <a:spcBef>
                <a:spcPts val="1600"/>
              </a:spcBef>
              <a:spcAft>
                <a:spcPts val="0"/>
              </a:spcAft>
              <a:buSzPts val="2400"/>
              <a:buChar char="●"/>
            </a:pPr>
            <a:r>
              <a:rPr lang="en" sz="2100"/>
              <a:t>Director of African American Student &amp; Parent Services</a:t>
            </a:r>
            <a:endParaRPr sz="2100"/>
          </a:p>
          <a:p>
            <a:pPr marL="457200" lvl="0" indent="-381000" algn="l" rtl="0">
              <a:spcBef>
                <a:spcPts val="0"/>
              </a:spcBef>
              <a:spcAft>
                <a:spcPts val="0"/>
              </a:spcAft>
              <a:buSzPts val="2400"/>
              <a:buChar char="●"/>
            </a:pPr>
            <a:r>
              <a:rPr lang="en" sz="2100"/>
              <a:t>South Bend Community School Corporation</a:t>
            </a:r>
            <a:endParaRPr sz="2100"/>
          </a:p>
          <a:p>
            <a:pPr marL="457200" lvl="0" indent="-381000" algn="l" rtl="0">
              <a:spcBef>
                <a:spcPts val="0"/>
              </a:spcBef>
              <a:spcAft>
                <a:spcPts val="0"/>
              </a:spcAft>
              <a:buSzPts val="2400"/>
              <a:buChar char="●"/>
            </a:pPr>
            <a:r>
              <a:rPr lang="en" sz="2100" u="sng">
                <a:solidFill>
                  <a:schemeClr val="hlink"/>
                </a:solidFill>
                <a:highlight>
                  <a:srgbClr val="FFFFFF"/>
                </a:highlight>
                <a:hlinkClick r:id="rId3"/>
              </a:rPr>
              <a:t>ssteward-bridges@sbcsc.k12.in.us</a:t>
            </a:r>
            <a:r>
              <a:rPr lang="en" sz="2100">
                <a:solidFill>
                  <a:srgbClr val="1A73E8"/>
                </a:solidFill>
                <a:highlight>
                  <a:srgbClr val="FFFFFF"/>
                </a:highlight>
              </a:rPr>
              <a:t> </a:t>
            </a:r>
            <a:endParaRPr sz="3200"/>
          </a:p>
          <a:p>
            <a:pPr marL="0" lvl="0" indent="0" algn="l" rtl="0">
              <a:spcBef>
                <a:spcPts val="1600"/>
              </a:spcBef>
              <a:spcAft>
                <a:spcPts val="1600"/>
              </a:spcAft>
              <a:buNone/>
            </a:pPr>
            <a:endParaRPr/>
          </a:p>
        </p:txBody>
      </p:sp>
      <p:pic>
        <p:nvPicPr>
          <p:cNvPr id="119" name="Google Shape;119;p31"/>
          <p:cNvPicPr preferRelativeResize="0"/>
          <p:nvPr/>
        </p:nvPicPr>
        <p:blipFill>
          <a:blip r:embed="rId4">
            <a:alphaModFix/>
          </a:blip>
          <a:stretch>
            <a:fillRect/>
          </a:stretch>
        </p:blipFill>
        <p:spPr>
          <a:xfrm>
            <a:off x="6408100" y="292450"/>
            <a:ext cx="1645575" cy="1645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2" descr="Shape, rectangle&#10;&#10;Description automatically generated"/>
          <p:cNvPicPr preferRelativeResize="0"/>
          <p:nvPr/>
        </p:nvPicPr>
        <p:blipFill rotWithShape="1">
          <a:blip r:embed="rId3">
            <a:alphaModFix/>
          </a:blip>
          <a:srcRect/>
          <a:stretch/>
        </p:blipFill>
        <p:spPr>
          <a:xfrm>
            <a:off x="2253" y="4486434"/>
            <a:ext cx="9207064" cy="655358"/>
          </a:xfrm>
          <a:prstGeom prst="rect">
            <a:avLst/>
          </a:prstGeom>
          <a:noFill/>
          <a:ln>
            <a:noFill/>
          </a:ln>
        </p:spPr>
      </p:pic>
      <p:pic>
        <p:nvPicPr>
          <p:cNvPr id="125" name="Google Shape;125;p32" descr="Graphical user interface, text, application&#10;&#10;Description automatically generated"/>
          <p:cNvPicPr preferRelativeResize="0"/>
          <p:nvPr/>
        </p:nvPicPr>
        <p:blipFill rotWithShape="1">
          <a:blip r:embed="rId4">
            <a:alphaModFix/>
          </a:blip>
          <a:srcRect/>
          <a:stretch/>
        </p:blipFill>
        <p:spPr>
          <a:xfrm>
            <a:off x="126125" y="396975"/>
            <a:ext cx="8564300" cy="3916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3"/>
          <p:cNvSpPr/>
          <p:nvPr/>
        </p:nvSpPr>
        <p:spPr>
          <a:xfrm>
            <a:off x="4469370" y="242700"/>
            <a:ext cx="2100731" cy="1305718"/>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CC0000"/>
                </a:solidFill>
                <a:latin typeface="Merriweather"/>
              </a:rPr>
              <a:t>My</a:t>
            </a:r>
          </a:p>
        </p:txBody>
      </p:sp>
      <p:sp>
        <p:nvSpPr>
          <p:cNvPr id="131" name="Google Shape;131;p33"/>
          <p:cNvSpPr/>
          <p:nvPr/>
        </p:nvSpPr>
        <p:spPr>
          <a:xfrm>
            <a:off x="3015593" y="1548425"/>
            <a:ext cx="5139348" cy="1288734"/>
          </a:xfrm>
          <a:prstGeom prst="rect">
            <a:avLst/>
          </a:prstGeom>
        </p:spPr>
        <p:txBody>
          <a:bodyPr>
            <a:prstTxWarp prst="textPlain">
              <a:avLst/>
            </a:prstTxWarp>
          </a:bodyPr>
          <a:lstStyle/>
          <a:p>
            <a:pPr lvl="0" algn="ctr"/>
            <a:r>
              <a:rPr b="1" i="0">
                <a:ln w="9525" cap="flat" cmpd="sng">
                  <a:solidFill>
                    <a:schemeClr val="lt1"/>
                  </a:solidFill>
                  <a:prstDash val="solid"/>
                  <a:round/>
                  <a:headEnd type="none" w="sm" len="sm"/>
                  <a:tailEnd type="none" w="sm" len="sm"/>
                </a:ln>
                <a:solidFill>
                  <a:srgbClr val="CC0000"/>
                </a:solidFill>
                <a:latin typeface="Merriweather"/>
              </a:rPr>
              <a:t>Journey</a:t>
            </a:r>
          </a:p>
        </p:txBody>
      </p:sp>
      <p:pic>
        <p:nvPicPr>
          <p:cNvPr id="132" name="Google Shape;132;p33"/>
          <p:cNvPicPr preferRelativeResize="0"/>
          <p:nvPr/>
        </p:nvPicPr>
        <p:blipFill>
          <a:blip r:embed="rId3">
            <a:alphaModFix/>
          </a:blip>
          <a:stretch>
            <a:fillRect/>
          </a:stretch>
        </p:blipFill>
        <p:spPr>
          <a:xfrm>
            <a:off x="3542600" y="2749125"/>
            <a:ext cx="3807725" cy="1355375"/>
          </a:xfrm>
          <a:prstGeom prst="rect">
            <a:avLst/>
          </a:prstGeom>
          <a:noFill/>
          <a:ln>
            <a:noFill/>
          </a:ln>
        </p:spPr>
      </p:pic>
      <p:pic>
        <p:nvPicPr>
          <p:cNvPr id="133" name="Google Shape;133;p33"/>
          <p:cNvPicPr preferRelativeResize="0"/>
          <p:nvPr/>
        </p:nvPicPr>
        <p:blipFill>
          <a:blip r:embed="rId4">
            <a:alphaModFix/>
          </a:blip>
          <a:stretch>
            <a:fillRect/>
          </a:stretch>
        </p:blipFill>
        <p:spPr>
          <a:xfrm>
            <a:off x="504275" y="186025"/>
            <a:ext cx="1771100" cy="3803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Culturally Responsive Social Emotional Learning	</a:t>
            </a:r>
            <a:endParaRPr/>
          </a:p>
        </p:txBody>
      </p:sp>
      <p:sp>
        <p:nvSpPr>
          <p:cNvPr id="139" name="Google Shape;139;p34"/>
          <p:cNvSpPr txBox="1">
            <a:spLocks noGrp="1"/>
          </p:cNvSpPr>
          <p:nvPr>
            <p:ph type="body" idx="1"/>
          </p:nvPr>
        </p:nvSpPr>
        <p:spPr>
          <a:xfrm>
            <a:off x="311700" y="1152475"/>
            <a:ext cx="8520600" cy="30513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342900" algn="l" rtl="0">
              <a:spcBef>
                <a:spcPts val="1600"/>
              </a:spcBef>
              <a:spcAft>
                <a:spcPts val="0"/>
              </a:spcAft>
              <a:buSzPts val="1800"/>
              <a:buAutoNum type="arabicPeriod"/>
            </a:pPr>
            <a:r>
              <a:rPr lang="en" b="1"/>
              <a:t>The Power and Purpose of Culturally Responsive SEL</a:t>
            </a:r>
            <a:endParaRPr b="1"/>
          </a:p>
          <a:p>
            <a:pPr marL="457200" lvl="0" indent="-342900" algn="l" rtl="0">
              <a:spcBef>
                <a:spcPts val="0"/>
              </a:spcBef>
              <a:spcAft>
                <a:spcPts val="0"/>
              </a:spcAft>
              <a:buSzPts val="1800"/>
              <a:buAutoNum type="arabicPeriod"/>
            </a:pPr>
            <a:r>
              <a:rPr lang="en"/>
              <a:t>Cultural/Global Responsive SEL with GC Scored and Dr. Yvonne Larrier</a:t>
            </a:r>
            <a:endParaRPr/>
          </a:p>
          <a:p>
            <a:pPr marL="457200" lvl="0" indent="-342900" algn="l" rtl="0">
              <a:spcBef>
                <a:spcPts val="0"/>
              </a:spcBef>
              <a:spcAft>
                <a:spcPts val="0"/>
              </a:spcAft>
              <a:buSzPts val="1800"/>
              <a:buAutoNum type="arabicPeriod"/>
            </a:pPr>
            <a:r>
              <a:rPr lang="en"/>
              <a:t>Culturally Responsive Modifications</a:t>
            </a:r>
            <a:endParaRPr/>
          </a:p>
          <a:p>
            <a:pPr marL="457200" lvl="0" indent="-342900" algn="l" rtl="0">
              <a:spcBef>
                <a:spcPts val="0"/>
              </a:spcBef>
              <a:spcAft>
                <a:spcPts val="0"/>
              </a:spcAft>
              <a:buSzPts val="1800"/>
              <a:buAutoNum type="arabicPeriod"/>
            </a:pPr>
            <a:r>
              <a:rPr lang="en"/>
              <a:t>The Power and Purpose of Reflection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Power and Purpose of Social and Emotional Learning</a:t>
            </a:r>
            <a:endParaRPr/>
          </a:p>
        </p:txBody>
      </p:sp>
      <p:sp>
        <p:nvSpPr>
          <p:cNvPr id="145" name="Google Shape;145;p35"/>
          <p:cNvSpPr txBox="1">
            <a:spLocks noGrp="1"/>
          </p:cNvSpPr>
          <p:nvPr>
            <p:ph type="body" idx="1"/>
          </p:nvPr>
        </p:nvSpPr>
        <p:spPr>
          <a:xfrm>
            <a:off x="311700" y="1754275"/>
            <a:ext cx="8520600" cy="3051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Benefit of Social Emotional Learning</a:t>
            </a:r>
            <a:endParaRPr/>
          </a:p>
          <a:p>
            <a:pPr marL="457200" lvl="0" indent="-342900" algn="l" rtl="0">
              <a:spcBef>
                <a:spcPts val="0"/>
              </a:spcBef>
              <a:spcAft>
                <a:spcPts val="0"/>
              </a:spcAft>
              <a:buSzPts val="1800"/>
              <a:buChar char="●"/>
            </a:pPr>
            <a:r>
              <a:rPr lang="en"/>
              <a:t>Intersection of SEL and Culture</a:t>
            </a:r>
            <a:endParaRPr/>
          </a:p>
          <a:p>
            <a:pPr marL="457200" lvl="0" indent="-342900" algn="l" rtl="0">
              <a:spcBef>
                <a:spcPts val="0"/>
              </a:spcBef>
              <a:spcAft>
                <a:spcPts val="0"/>
              </a:spcAft>
              <a:buSzPts val="1800"/>
              <a:buChar char="●"/>
            </a:pPr>
            <a:r>
              <a:rPr lang="en"/>
              <a:t>Danger of Micro-Exclusions</a:t>
            </a:r>
            <a:endParaRPr/>
          </a:p>
          <a:p>
            <a:pPr marL="457200" lvl="0" indent="-342900" algn="l" rtl="0">
              <a:spcBef>
                <a:spcPts val="0"/>
              </a:spcBef>
              <a:spcAft>
                <a:spcPts val="0"/>
              </a:spcAft>
              <a:buSzPts val="1800"/>
              <a:buChar char="●"/>
            </a:pPr>
            <a:r>
              <a:rPr lang="en"/>
              <a:t>SEL &amp; Trauma</a:t>
            </a:r>
            <a:endParaRPr/>
          </a:p>
          <a:p>
            <a:pPr marL="457200" lvl="0" indent="-342900" algn="l" rtl="0">
              <a:spcBef>
                <a:spcPts val="0"/>
              </a:spcBef>
              <a:spcAft>
                <a:spcPts val="0"/>
              </a:spcAft>
              <a:buSzPts val="1800"/>
              <a:buChar char="●"/>
            </a:pPr>
            <a:r>
              <a:rPr lang="en"/>
              <a:t>The Importance of Thriving Learning Environments; </a:t>
            </a:r>
            <a:r>
              <a:rPr lang="en" i="1"/>
              <a:t>Culturally Responsive and Sustaining SEL</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36" descr="Take a moment and center yourself with this 1 minute meditation by Kait VanHoff" title="1 Minute Meditations: Be Present">
            <a:hlinkClick r:id="rId3"/>
          </p:cNvPr>
          <p:cNvPicPr preferRelativeResize="0"/>
          <p:nvPr/>
        </p:nvPicPr>
        <p:blipFill>
          <a:blip r:embed="rId4">
            <a:alphaModFix/>
          </a:blip>
          <a:stretch>
            <a:fillRect/>
          </a:stretch>
        </p:blipFill>
        <p:spPr>
          <a:xfrm>
            <a:off x="3619500" y="308175"/>
            <a:ext cx="4572000" cy="3429000"/>
          </a:xfrm>
          <a:prstGeom prst="rect">
            <a:avLst/>
          </a:prstGeom>
          <a:noFill/>
          <a:ln>
            <a:noFill/>
          </a:ln>
        </p:spPr>
      </p:pic>
      <p:sp>
        <p:nvSpPr>
          <p:cNvPr id="151" name="Google Shape;151;p36"/>
          <p:cNvSpPr/>
          <p:nvPr/>
        </p:nvSpPr>
        <p:spPr>
          <a:xfrm>
            <a:off x="384594" y="293384"/>
            <a:ext cx="3041539" cy="1257533"/>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4A86E8"/>
                </a:solidFill>
                <a:latin typeface="Aharoni" panose="02010803020104030203" pitchFamily="2" charset="-79"/>
                <a:cs typeface="Aharoni" panose="02010803020104030203" pitchFamily="2" charset="-79"/>
              </a:rPr>
              <a:t>Before</a:t>
            </a:r>
          </a:p>
        </p:txBody>
      </p:sp>
      <p:sp>
        <p:nvSpPr>
          <p:cNvPr id="152" name="Google Shape;152;p36"/>
          <p:cNvSpPr/>
          <p:nvPr/>
        </p:nvSpPr>
        <p:spPr>
          <a:xfrm>
            <a:off x="1748125" y="1709299"/>
            <a:ext cx="1678008" cy="1168161"/>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chemeClr val="dk1"/>
                </a:solidFill>
                <a:latin typeface="Aharoni" panose="02010803020104030203" pitchFamily="2" charset="-79"/>
                <a:cs typeface="Aharoni" panose="02010803020104030203" pitchFamily="2" charset="-79"/>
              </a:rPr>
              <a:t>We</a:t>
            </a:r>
          </a:p>
        </p:txBody>
      </p:sp>
      <p:sp>
        <p:nvSpPr>
          <p:cNvPr id="153" name="Google Shape;153;p36"/>
          <p:cNvSpPr/>
          <p:nvPr/>
        </p:nvSpPr>
        <p:spPr>
          <a:xfrm>
            <a:off x="172042" y="2877460"/>
            <a:ext cx="3276140" cy="1343889"/>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4A86E8"/>
                </a:solidFill>
                <a:latin typeface="Aharoni" panose="02010803020104030203" pitchFamily="2" charset="-79"/>
                <a:cs typeface="Aharoni" panose="02010803020104030203" pitchFamily="2" charset="-79"/>
              </a:rPr>
              <a:t>Begin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rPr>
              <a:t>Collaborative for Academic, Social, and Emotional Learning; CASEL</a:t>
            </a:r>
            <a:endParaRPr sz="1800">
              <a:solidFill>
                <a:srgbClr val="000000"/>
              </a:solidFill>
            </a:endParaRPr>
          </a:p>
          <a:p>
            <a:pPr marL="0" lvl="0" indent="0" algn="l" rtl="0">
              <a:spcBef>
                <a:spcPts val="0"/>
              </a:spcBef>
              <a:spcAft>
                <a:spcPts val="0"/>
              </a:spcAft>
              <a:buNone/>
            </a:pPr>
            <a:r>
              <a:rPr lang="en" sz="1800">
                <a:solidFill>
                  <a:srgbClr val="000000"/>
                </a:solidFill>
              </a:rPr>
              <a:t>SEL Definition</a:t>
            </a:r>
            <a:endParaRPr/>
          </a:p>
        </p:txBody>
      </p:sp>
      <p:sp>
        <p:nvSpPr>
          <p:cNvPr id="159" name="Google Shape;159;p37"/>
          <p:cNvSpPr txBox="1">
            <a:spLocks noGrp="1"/>
          </p:cNvSpPr>
          <p:nvPr>
            <p:ph type="body" idx="1"/>
          </p:nvPr>
        </p:nvSpPr>
        <p:spPr>
          <a:xfrm>
            <a:off x="-271275" y="1626775"/>
            <a:ext cx="8520600" cy="3051300"/>
          </a:xfrm>
          <a:prstGeom prst="rect">
            <a:avLst/>
          </a:prstGeom>
        </p:spPr>
        <p:txBody>
          <a:bodyPr spcFirstLastPara="1" wrap="square" lIns="91425" tIns="91425" rIns="91425" bIns="91425" anchor="t" anchorCtr="0">
            <a:noAutofit/>
          </a:bodyPr>
          <a:lstStyle/>
          <a:p>
            <a:pPr marL="457200" lvl="0" indent="0" algn="l" rtl="0">
              <a:spcBef>
                <a:spcPts val="0"/>
              </a:spcBef>
              <a:spcAft>
                <a:spcPts val="1600"/>
              </a:spcAft>
              <a:buNone/>
            </a:pPr>
            <a:r>
              <a:rPr lang="en" sz="1850">
                <a:solidFill>
                  <a:srgbClr val="333333"/>
                </a:solidFill>
                <a:highlight>
                  <a:srgbClr val="FFFFFF"/>
                </a:highlight>
                <a:latin typeface="Arial"/>
                <a:ea typeface="Arial"/>
                <a:cs typeface="Arial"/>
                <a:sym typeface="Arial"/>
              </a:rPr>
              <a:t>We define social and emotional learning (SEL) as an </a:t>
            </a:r>
            <a:r>
              <a:rPr lang="en" sz="1850" b="1">
                <a:solidFill>
                  <a:srgbClr val="FF0000"/>
                </a:solidFill>
                <a:highlight>
                  <a:srgbClr val="FFFFFF"/>
                </a:highlight>
                <a:latin typeface="Arial"/>
                <a:ea typeface="Arial"/>
                <a:cs typeface="Arial"/>
                <a:sym typeface="Arial"/>
              </a:rPr>
              <a:t>integral part of education and human development.</a:t>
            </a:r>
            <a:r>
              <a:rPr lang="en" sz="1850">
                <a:solidFill>
                  <a:srgbClr val="333333"/>
                </a:solidFill>
                <a:highlight>
                  <a:srgbClr val="FFFFFF"/>
                </a:highlight>
                <a:latin typeface="Arial"/>
                <a:ea typeface="Arial"/>
                <a:cs typeface="Arial"/>
                <a:sym typeface="Arial"/>
              </a:rPr>
              <a:t> SEL is the </a:t>
            </a:r>
            <a:r>
              <a:rPr lang="en" sz="1850" b="1">
                <a:solidFill>
                  <a:srgbClr val="FF0000"/>
                </a:solidFill>
                <a:highlight>
                  <a:srgbClr val="FFFFFF"/>
                </a:highlight>
                <a:latin typeface="Arial"/>
                <a:ea typeface="Arial"/>
                <a:cs typeface="Arial"/>
                <a:sym typeface="Arial"/>
              </a:rPr>
              <a:t>process </a:t>
            </a:r>
            <a:r>
              <a:rPr lang="en" sz="1850">
                <a:solidFill>
                  <a:srgbClr val="333333"/>
                </a:solidFill>
                <a:highlight>
                  <a:srgbClr val="FFFFFF"/>
                </a:highlight>
                <a:latin typeface="Arial"/>
                <a:ea typeface="Arial"/>
                <a:cs typeface="Arial"/>
                <a:sym typeface="Arial"/>
              </a:rPr>
              <a:t>through which all young people and adults acquire and </a:t>
            </a:r>
            <a:r>
              <a:rPr lang="en" sz="1850" b="1">
                <a:solidFill>
                  <a:srgbClr val="0000FF"/>
                </a:solidFill>
                <a:highlight>
                  <a:srgbClr val="FFFFFF"/>
                </a:highlight>
                <a:latin typeface="Arial"/>
                <a:ea typeface="Arial"/>
                <a:cs typeface="Arial"/>
                <a:sym typeface="Arial"/>
              </a:rPr>
              <a:t>apply the knowledge, skills, and attitudes </a:t>
            </a:r>
            <a:r>
              <a:rPr lang="en" sz="1850" b="1">
                <a:solidFill>
                  <a:srgbClr val="6AA84F"/>
                </a:solidFill>
                <a:highlight>
                  <a:srgbClr val="FFFFFF"/>
                </a:highlight>
                <a:latin typeface="Arial"/>
                <a:ea typeface="Arial"/>
                <a:cs typeface="Arial"/>
                <a:sym typeface="Arial"/>
              </a:rPr>
              <a:t>to develop healthy identities, manage emotions and achieve personal and collective goals, feel and show empathy for others, establish and maintain supportive relationships, and make responsible and caring decisions.</a:t>
            </a:r>
            <a:endParaRPr sz="2300" b="1" i="1">
              <a:solidFill>
                <a:srgbClr val="6AA84F"/>
              </a:solidFill>
            </a:endParaRPr>
          </a:p>
        </p:txBody>
      </p:sp>
      <p:pic>
        <p:nvPicPr>
          <p:cNvPr id="160" name="Google Shape;160;p37"/>
          <p:cNvPicPr preferRelativeResize="0"/>
          <p:nvPr/>
        </p:nvPicPr>
        <p:blipFill>
          <a:blip r:embed="rId3">
            <a:alphaModFix/>
          </a:blip>
          <a:stretch>
            <a:fillRect/>
          </a:stretch>
        </p:blipFill>
        <p:spPr>
          <a:xfrm>
            <a:off x="7475450" y="518900"/>
            <a:ext cx="1107875" cy="1107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1075</Words>
  <Application>Microsoft Office PowerPoint</Application>
  <PresentationFormat>On-screen Show (16:9)</PresentationFormat>
  <Paragraphs>148</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Roboto Condensed</vt:lpstr>
      <vt:lpstr>Aharoni</vt:lpstr>
      <vt:lpstr>Merriweather</vt:lpstr>
      <vt:lpstr>Helvetica Neue</vt:lpstr>
      <vt:lpstr>Roboto</vt:lpstr>
      <vt:lpstr>Caveat</vt:lpstr>
      <vt:lpstr>Simple Light</vt:lpstr>
      <vt:lpstr>PowerPoint Presentation</vt:lpstr>
      <vt:lpstr>PowerPoint Presentation</vt:lpstr>
      <vt:lpstr>Meet Our Presenter! </vt:lpstr>
      <vt:lpstr>PowerPoint Presentation</vt:lpstr>
      <vt:lpstr>PowerPoint Presentation</vt:lpstr>
      <vt:lpstr>Culturally Responsive Social Emotional Learning </vt:lpstr>
      <vt:lpstr>The Power and Purpose of Social and Emotional Learning</vt:lpstr>
      <vt:lpstr>PowerPoint Presentation</vt:lpstr>
      <vt:lpstr>Collaborative for Academic, Social, and Emotional Learning; CASEL SEL Definition</vt:lpstr>
      <vt:lpstr>PowerPoint Presentation</vt:lpstr>
      <vt:lpstr>How Does One Impact the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appreciate our partners!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Martie Hoofer</cp:lastModifiedBy>
  <cp:revision>2</cp:revision>
  <dcterms:modified xsi:type="dcterms:W3CDTF">2022-01-19T12:37:33Z</dcterms:modified>
</cp:coreProperties>
</file>